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830" r:id="rId2"/>
  </p:sldMasterIdLst>
  <p:notesMasterIdLst>
    <p:notesMasterId r:id="rId67"/>
  </p:notesMasterIdLst>
  <p:handoutMasterIdLst>
    <p:handoutMasterId r:id="rId68"/>
  </p:handoutMasterIdLst>
  <p:sldIdLst>
    <p:sldId id="489" r:id="rId3"/>
    <p:sldId id="532" r:id="rId4"/>
    <p:sldId id="490" r:id="rId5"/>
    <p:sldId id="491" r:id="rId6"/>
    <p:sldId id="492" r:id="rId7"/>
    <p:sldId id="533" r:id="rId8"/>
    <p:sldId id="526" r:id="rId9"/>
    <p:sldId id="527" r:id="rId10"/>
    <p:sldId id="493" r:id="rId11"/>
    <p:sldId id="535" r:id="rId12"/>
    <p:sldId id="494" r:id="rId13"/>
    <p:sldId id="531" r:id="rId14"/>
    <p:sldId id="495" r:id="rId15"/>
    <p:sldId id="496" r:id="rId16"/>
    <p:sldId id="552" r:id="rId17"/>
    <p:sldId id="557" r:id="rId18"/>
    <p:sldId id="530" r:id="rId19"/>
    <p:sldId id="498" r:id="rId20"/>
    <p:sldId id="536" r:id="rId21"/>
    <p:sldId id="499" r:id="rId22"/>
    <p:sldId id="544" r:id="rId23"/>
    <p:sldId id="500" r:id="rId24"/>
    <p:sldId id="501" r:id="rId25"/>
    <p:sldId id="522" r:id="rId26"/>
    <p:sldId id="567" r:id="rId27"/>
    <p:sldId id="502" r:id="rId28"/>
    <p:sldId id="524" r:id="rId29"/>
    <p:sldId id="506" r:id="rId30"/>
    <p:sldId id="525" r:id="rId31"/>
    <p:sldId id="507" r:id="rId32"/>
    <p:sldId id="572" r:id="rId33"/>
    <p:sldId id="559" r:id="rId34"/>
    <p:sldId id="508" r:id="rId35"/>
    <p:sldId id="561" r:id="rId36"/>
    <p:sldId id="509" r:id="rId37"/>
    <p:sldId id="562" r:id="rId38"/>
    <p:sldId id="563" r:id="rId39"/>
    <p:sldId id="528" r:id="rId40"/>
    <p:sldId id="566" r:id="rId41"/>
    <p:sldId id="556" r:id="rId42"/>
    <p:sldId id="573" r:id="rId43"/>
    <p:sldId id="529" r:id="rId44"/>
    <p:sldId id="570" r:id="rId45"/>
    <p:sldId id="510" r:id="rId46"/>
    <p:sldId id="511" r:id="rId47"/>
    <p:sldId id="553" r:id="rId48"/>
    <p:sldId id="523" r:id="rId49"/>
    <p:sldId id="516" r:id="rId50"/>
    <p:sldId id="571" r:id="rId51"/>
    <p:sldId id="555" r:id="rId52"/>
    <p:sldId id="554" r:id="rId53"/>
    <p:sldId id="517" r:id="rId54"/>
    <p:sldId id="518" r:id="rId55"/>
    <p:sldId id="565" r:id="rId56"/>
    <p:sldId id="564" r:id="rId57"/>
    <p:sldId id="574" r:id="rId58"/>
    <p:sldId id="545" r:id="rId59"/>
    <p:sldId id="546" r:id="rId60"/>
    <p:sldId id="547" r:id="rId61"/>
    <p:sldId id="548" r:id="rId62"/>
    <p:sldId id="549" r:id="rId63"/>
    <p:sldId id="550" r:id="rId64"/>
    <p:sldId id="558" r:id="rId65"/>
    <p:sldId id="569" r:id="rId66"/>
  </p:sldIdLst>
  <p:sldSz cx="9144000" cy="6858000" type="screen4x3"/>
  <p:notesSz cx="6797675" cy="9926638"/>
  <p:defaultTextStyle>
    <a:defPPr>
      <a:defRPr lang="it-IT"/>
    </a:defPPr>
    <a:lvl1pPr algn="l" rtl="0" eaLnBrk="0" fontAlgn="base" hangingPunct="0">
      <a:spcBef>
        <a:spcPct val="0"/>
      </a:spcBef>
      <a:spcAft>
        <a:spcPct val="0"/>
      </a:spcAft>
      <a:defRPr kern="1200">
        <a:solidFill>
          <a:srgbClr val="2C5986"/>
        </a:solidFill>
        <a:latin typeface="Arial" charset="0"/>
        <a:ea typeface="+mn-ea"/>
        <a:cs typeface="+mn-cs"/>
      </a:defRPr>
    </a:lvl1pPr>
    <a:lvl2pPr marL="457200" algn="l" rtl="0" eaLnBrk="0" fontAlgn="base" hangingPunct="0">
      <a:spcBef>
        <a:spcPct val="0"/>
      </a:spcBef>
      <a:spcAft>
        <a:spcPct val="0"/>
      </a:spcAft>
      <a:defRPr kern="1200">
        <a:solidFill>
          <a:srgbClr val="2C5986"/>
        </a:solidFill>
        <a:latin typeface="Arial" charset="0"/>
        <a:ea typeface="+mn-ea"/>
        <a:cs typeface="+mn-cs"/>
      </a:defRPr>
    </a:lvl2pPr>
    <a:lvl3pPr marL="914400" algn="l" rtl="0" eaLnBrk="0" fontAlgn="base" hangingPunct="0">
      <a:spcBef>
        <a:spcPct val="0"/>
      </a:spcBef>
      <a:spcAft>
        <a:spcPct val="0"/>
      </a:spcAft>
      <a:defRPr kern="1200">
        <a:solidFill>
          <a:srgbClr val="2C5986"/>
        </a:solidFill>
        <a:latin typeface="Arial" charset="0"/>
        <a:ea typeface="+mn-ea"/>
        <a:cs typeface="+mn-cs"/>
      </a:defRPr>
    </a:lvl3pPr>
    <a:lvl4pPr marL="1371600" algn="l" rtl="0" eaLnBrk="0" fontAlgn="base" hangingPunct="0">
      <a:spcBef>
        <a:spcPct val="0"/>
      </a:spcBef>
      <a:spcAft>
        <a:spcPct val="0"/>
      </a:spcAft>
      <a:defRPr kern="1200">
        <a:solidFill>
          <a:srgbClr val="2C5986"/>
        </a:solidFill>
        <a:latin typeface="Arial" charset="0"/>
        <a:ea typeface="+mn-ea"/>
        <a:cs typeface="+mn-cs"/>
      </a:defRPr>
    </a:lvl4pPr>
    <a:lvl5pPr marL="1828800" algn="l" rtl="0" eaLnBrk="0" fontAlgn="base" hangingPunct="0">
      <a:spcBef>
        <a:spcPct val="0"/>
      </a:spcBef>
      <a:spcAft>
        <a:spcPct val="0"/>
      </a:spcAft>
      <a:defRPr kern="1200">
        <a:solidFill>
          <a:srgbClr val="2C5986"/>
        </a:solidFill>
        <a:latin typeface="Arial" charset="0"/>
        <a:ea typeface="+mn-ea"/>
        <a:cs typeface="+mn-cs"/>
      </a:defRPr>
    </a:lvl5pPr>
    <a:lvl6pPr marL="2286000" algn="l" defTabSz="914400" rtl="0" eaLnBrk="1" latinLnBrk="0" hangingPunct="1">
      <a:defRPr kern="1200">
        <a:solidFill>
          <a:srgbClr val="2C5986"/>
        </a:solidFill>
        <a:latin typeface="Arial" charset="0"/>
        <a:ea typeface="+mn-ea"/>
        <a:cs typeface="+mn-cs"/>
      </a:defRPr>
    </a:lvl6pPr>
    <a:lvl7pPr marL="2743200" algn="l" defTabSz="914400" rtl="0" eaLnBrk="1" latinLnBrk="0" hangingPunct="1">
      <a:defRPr kern="1200">
        <a:solidFill>
          <a:srgbClr val="2C5986"/>
        </a:solidFill>
        <a:latin typeface="Arial" charset="0"/>
        <a:ea typeface="+mn-ea"/>
        <a:cs typeface="+mn-cs"/>
      </a:defRPr>
    </a:lvl7pPr>
    <a:lvl8pPr marL="3200400" algn="l" defTabSz="914400" rtl="0" eaLnBrk="1" latinLnBrk="0" hangingPunct="1">
      <a:defRPr kern="1200">
        <a:solidFill>
          <a:srgbClr val="2C5986"/>
        </a:solidFill>
        <a:latin typeface="Arial" charset="0"/>
        <a:ea typeface="+mn-ea"/>
        <a:cs typeface="+mn-cs"/>
      </a:defRPr>
    </a:lvl8pPr>
    <a:lvl9pPr marL="3657600" algn="l" defTabSz="914400" rtl="0" eaLnBrk="1" latinLnBrk="0" hangingPunct="1">
      <a:defRPr kern="1200">
        <a:solidFill>
          <a:srgbClr val="2C5986"/>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986"/>
    <a:srgbClr val="99CCFF"/>
    <a:srgbClr val="252525"/>
    <a:srgbClr val="003F6E"/>
    <a:srgbClr val="66CCFF"/>
    <a:srgbClr val="333399"/>
    <a:srgbClr val="996633"/>
    <a:srgbClr val="FF9900"/>
    <a:srgbClr val="0033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howGuides="1">
      <p:cViewPr varScale="1">
        <p:scale>
          <a:sx n="84" d="100"/>
          <a:sy n="84" d="100"/>
        </p:scale>
        <p:origin x="1454" y="-18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5578"/>
    </p:cViewPr>
  </p:sorterViewPr>
  <p:notesViewPr>
    <p:cSldViewPr showGuides="1">
      <p:cViewPr varScale="1">
        <p:scale>
          <a:sx n="53" d="100"/>
          <a:sy n="53" d="100"/>
        </p:scale>
        <p:origin x="-2640" y="-108"/>
      </p:cViewPr>
      <p:guideLst>
        <p:guide orient="horz" pos="3127"/>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userId="39541527-90ed-48eb-82a9-8b3f5484a055" providerId="ADAL" clId="{4C8AD8F3-7914-425C-8966-E9723EAC2C46}"/>
    <pc:docChg chg="undo custSel addSld delSld modSld">
      <pc:chgData name="Andrea" userId="39541527-90ed-48eb-82a9-8b3f5484a055" providerId="ADAL" clId="{4C8AD8F3-7914-425C-8966-E9723EAC2C46}" dt="2020-12-17T09:06:19.682" v="69"/>
      <pc:docMkLst>
        <pc:docMk/>
      </pc:docMkLst>
      <pc:sldChg chg="addSp delSp modSp mod">
        <pc:chgData name="Andrea" userId="39541527-90ed-48eb-82a9-8b3f5484a055" providerId="ADAL" clId="{4C8AD8F3-7914-425C-8966-E9723EAC2C46}" dt="2020-12-17T08:41:09.840" v="3" actId="1038"/>
        <pc:sldMkLst>
          <pc:docMk/>
          <pc:sldMk cId="2712918732" sldId="518"/>
        </pc:sldMkLst>
        <pc:spChg chg="mod">
          <ac:chgData name="Andrea" userId="39541527-90ed-48eb-82a9-8b3f5484a055" providerId="ADAL" clId="{4C8AD8F3-7914-425C-8966-E9723EAC2C46}" dt="2020-12-17T08:41:09.840" v="3" actId="1038"/>
          <ac:spMkLst>
            <pc:docMk/>
            <pc:sldMk cId="2712918732" sldId="518"/>
            <ac:spMk id="8" creationId="{94A5ABA3-D66B-4B30-93DE-73F3886AA5DC}"/>
          </ac:spMkLst>
        </pc:spChg>
        <pc:grpChg chg="add mod">
          <ac:chgData name="Andrea" userId="39541527-90ed-48eb-82a9-8b3f5484a055" providerId="ADAL" clId="{4C8AD8F3-7914-425C-8966-E9723EAC2C46}" dt="2020-12-17T08:41:09.840" v="3" actId="1038"/>
          <ac:grpSpMkLst>
            <pc:docMk/>
            <pc:sldMk cId="2712918732" sldId="518"/>
            <ac:grpSpMk id="5" creationId="{B53F6B07-6AD1-479B-BCF5-D67D8E04557A}"/>
          </ac:grpSpMkLst>
        </pc:grpChg>
        <pc:picChg chg="del">
          <ac:chgData name="Andrea" userId="39541527-90ed-48eb-82a9-8b3f5484a055" providerId="ADAL" clId="{4C8AD8F3-7914-425C-8966-E9723EAC2C46}" dt="2020-12-17T08:39:53.689" v="0" actId="478"/>
          <ac:picMkLst>
            <pc:docMk/>
            <pc:sldMk cId="2712918732" sldId="518"/>
            <ac:picMk id="7" creationId="{00000000-0000-0000-0000-000000000000}"/>
          </ac:picMkLst>
        </pc:picChg>
        <pc:picChg chg="mod">
          <ac:chgData name="Andrea" userId="39541527-90ed-48eb-82a9-8b3f5484a055" providerId="ADAL" clId="{4C8AD8F3-7914-425C-8966-E9723EAC2C46}" dt="2020-12-17T08:41:09.840" v="3" actId="1038"/>
          <ac:picMkLst>
            <pc:docMk/>
            <pc:sldMk cId="2712918732" sldId="518"/>
            <ac:picMk id="9" creationId="{AC26433E-765F-41B7-AF9F-971108DE6239}"/>
          </ac:picMkLst>
        </pc:picChg>
      </pc:sldChg>
      <pc:sldChg chg="del">
        <pc:chgData name="Andrea" userId="39541527-90ed-48eb-82a9-8b3f5484a055" providerId="ADAL" clId="{4C8AD8F3-7914-425C-8966-E9723EAC2C46}" dt="2020-12-17T08:54:54.172" v="32" actId="47"/>
        <pc:sldMkLst>
          <pc:docMk/>
          <pc:sldMk cId="3912426259" sldId="519"/>
        </pc:sldMkLst>
      </pc:sldChg>
      <pc:sldChg chg="addSp delSp modSp mod">
        <pc:chgData name="Andrea" userId="39541527-90ed-48eb-82a9-8b3f5484a055" providerId="ADAL" clId="{4C8AD8F3-7914-425C-8966-E9723EAC2C46}" dt="2020-12-17T09:03:04.261" v="67" actId="1038"/>
        <pc:sldMkLst>
          <pc:docMk/>
          <pc:sldMk cId="1276047654" sldId="544"/>
        </pc:sldMkLst>
        <pc:spChg chg="mod">
          <ac:chgData name="Andrea" userId="39541527-90ed-48eb-82a9-8b3f5484a055" providerId="ADAL" clId="{4C8AD8F3-7914-425C-8966-E9723EAC2C46}" dt="2020-12-17T09:03:04.261" v="67" actId="1038"/>
          <ac:spMkLst>
            <pc:docMk/>
            <pc:sldMk cId="1276047654" sldId="544"/>
            <ac:spMk id="17" creationId="{00000000-0000-0000-0000-000000000000}"/>
          </ac:spMkLst>
        </pc:spChg>
        <pc:spChg chg="mod">
          <ac:chgData name="Andrea" userId="39541527-90ed-48eb-82a9-8b3f5484a055" providerId="ADAL" clId="{4C8AD8F3-7914-425C-8966-E9723EAC2C46}" dt="2020-12-17T09:03:04.261" v="67" actId="1038"/>
          <ac:spMkLst>
            <pc:docMk/>
            <pc:sldMk cId="1276047654" sldId="544"/>
            <ac:spMk id="18" creationId="{00000000-0000-0000-0000-000000000000}"/>
          </ac:spMkLst>
        </pc:spChg>
        <pc:grpChg chg="mod">
          <ac:chgData name="Andrea" userId="39541527-90ed-48eb-82a9-8b3f5484a055" providerId="ADAL" clId="{4C8AD8F3-7914-425C-8966-E9723EAC2C46}" dt="2020-12-17T09:03:04.261" v="67" actId="1038"/>
          <ac:grpSpMkLst>
            <pc:docMk/>
            <pc:sldMk cId="1276047654" sldId="544"/>
            <ac:grpSpMk id="2" creationId="{00000000-0000-0000-0000-000000000000}"/>
          </ac:grpSpMkLst>
        </pc:grpChg>
        <pc:picChg chg="mod">
          <ac:chgData name="Andrea" userId="39541527-90ed-48eb-82a9-8b3f5484a055" providerId="ADAL" clId="{4C8AD8F3-7914-425C-8966-E9723EAC2C46}" dt="2020-12-17T09:03:04.261" v="67" actId="1038"/>
          <ac:picMkLst>
            <pc:docMk/>
            <pc:sldMk cId="1276047654" sldId="544"/>
            <ac:picMk id="16" creationId="{00000000-0000-0000-0000-000000000000}"/>
          </ac:picMkLst>
        </pc:picChg>
        <pc:picChg chg="del">
          <ac:chgData name="Andrea" userId="39541527-90ed-48eb-82a9-8b3f5484a055" providerId="ADAL" clId="{4C8AD8F3-7914-425C-8966-E9723EAC2C46}" dt="2020-12-17T09:02:54.190" v="56" actId="478"/>
          <ac:picMkLst>
            <pc:docMk/>
            <pc:sldMk cId="1276047654" sldId="544"/>
            <ac:picMk id="20" creationId="{00000000-0000-0000-0000-000000000000}"/>
          </ac:picMkLst>
        </pc:picChg>
        <pc:picChg chg="add mod">
          <ac:chgData name="Andrea" userId="39541527-90ed-48eb-82a9-8b3f5484a055" providerId="ADAL" clId="{4C8AD8F3-7914-425C-8966-E9723EAC2C46}" dt="2020-12-17T09:03:00.313" v="57" actId="1076"/>
          <ac:picMkLst>
            <pc:docMk/>
            <pc:sldMk cId="1276047654" sldId="544"/>
            <ac:picMk id="4098" creationId="{99678447-CEA7-4A13-9968-9A7033355A0A}"/>
          </ac:picMkLst>
        </pc:picChg>
      </pc:sldChg>
      <pc:sldChg chg="addSp delSp modSp mod">
        <pc:chgData name="Andrea" userId="39541527-90ed-48eb-82a9-8b3f5484a055" providerId="ADAL" clId="{4C8AD8F3-7914-425C-8966-E9723EAC2C46}" dt="2020-12-17T08:57:12.750" v="44" actId="478"/>
        <pc:sldMkLst>
          <pc:docMk/>
          <pc:sldMk cId="2259097953" sldId="549"/>
        </pc:sldMkLst>
        <pc:spChg chg="mod">
          <ac:chgData name="Andrea" userId="39541527-90ed-48eb-82a9-8b3f5484a055" providerId="ADAL" clId="{4C8AD8F3-7914-425C-8966-E9723EAC2C46}" dt="2020-12-17T08:57:11.798" v="42" actId="6549"/>
          <ac:spMkLst>
            <pc:docMk/>
            <pc:sldMk cId="2259097953" sldId="549"/>
            <ac:spMk id="6" creationId="{00000000-0000-0000-0000-000000000000}"/>
          </ac:spMkLst>
        </pc:spChg>
        <pc:picChg chg="add del mod">
          <ac:chgData name="Andrea" userId="39541527-90ed-48eb-82a9-8b3f5484a055" providerId="ADAL" clId="{4C8AD8F3-7914-425C-8966-E9723EAC2C46}" dt="2020-12-17T08:57:12.200" v="43"/>
          <ac:picMkLst>
            <pc:docMk/>
            <pc:sldMk cId="2259097953" sldId="549"/>
            <ac:picMk id="3074" creationId="{4742C0C8-3556-4FF1-86C2-625FF2E899BB}"/>
          </ac:picMkLst>
        </pc:picChg>
        <pc:picChg chg="add del">
          <ac:chgData name="Andrea" userId="39541527-90ed-48eb-82a9-8b3f5484a055" providerId="ADAL" clId="{4C8AD8F3-7914-425C-8966-E9723EAC2C46}" dt="2020-12-17T08:57:12.750" v="44" actId="478"/>
          <ac:picMkLst>
            <pc:docMk/>
            <pc:sldMk cId="2259097953" sldId="549"/>
            <ac:picMk id="70659" creationId="{00000000-0000-0000-0000-000000000000}"/>
          </ac:picMkLst>
        </pc:picChg>
      </pc:sldChg>
      <pc:sldChg chg="addSp delSp modSp mod">
        <pc:chgData name="Andrea" userId="39541527-90ed-48eb-82a9-8b3f5484a055" providerId="ADAL" clId="{4C8AD8F3-7914-425C-8966-E9723EAC2C46}" dt="2020-12-17T08:46:29.572" v="13" actId="20577"/>
        <pc:sldMkLst>
          <pc:docMk/>
          <pc:sldMk cId="4281079010" sldId="550"/>
        </pc:sldMkLst>
        <pc:spChg chg="mod">
          <ac:chgData name="Andrea" userId="39541527-90ed-48eb-82a9-8b3f5484a055" providerId="ADAL" clId="{4C8AD8F3-7914-425C-8966-E9723EAC2C46}" dt="2020-12-17T08:46:29.572" v="13" actId="20577"/>
          <ac:spMkLst>
            <pc:docMk/>
            <pc:sldMk cId="4281079010" sldId="550"/>
            <ac:spMk id="2" creationId="{00000000-0000-0000-0000-000000000000}"/>
          </ac:spMkLst>
        </pc:spChg>
        <pc:picChg chg="add mod modCrop">
          <ac:chgData name="Andrea" userId="39541527-90ed-48eb-82a9-8b3f5484a055" providerId="ADAL" clId="{4C8AD8F3-7914-425C-8966-E9723EAC2C46}" dt="2020-12-17T08:46:25.130" v="11" actId="14100"/>
          <ac:picMkLst>
            <pc:docMk/>
            <pc:sldMk cId="4281079010" sldId="550"/>
            <ac:picMk id="6" creationId="{592CEEB0-6E77-4FA8-9729-8E85663654D0}"/>
          </ac:picMkLst>
        </pc:picChg>
        <pc:picChg chg="del">
          <ac:chgData name="Andrea" userId="39541527-90ed-48eb-82a9-8b3f5484a055" providerId="ADAL" clId="{4C8AD8F3-7914-425C-8966-E9723EAC2C46}" dt="2020-12-17T08:45:23.813" v="4" actId="478"/>
          <ac:picMkLst>
            <pc:docMk/>
            <pc:sldMk cId="4281079010" sldId="550"/>
            <ac:picMk id="11266" creationId="{00000000-0000-0000-0000-000000000000}"/>
          </ac:picMkLst>
        </pc:picChg>
      </pc:sldChg>
      <pc:sldChg chg="addSp delSp modSp">
        <pc:chgData name="Andrea" userId="39541527-90ed-48eb-82a9-8b3f5484a055" providerId="ADAL" clId="{4C8AD8F3-7914-425C-8966-E9723EAC2C46}" dt="2020-12-17T08:53:13.457" v="31" actId="14100"/>
        <pc:sldMkLst>
          <pc:docMk/>
          <pc:sldMk cId="1145138429" sldId="564"/>
        </pc:sldMkLst>
        <pc:picChg chg="add del">
          <ac:chgData name="Andrea" userId="39541527-90ed-48eb-82a9-8b3f5484a055" providerId="ADAL" clId="{4C8AD8F3-7914-425C-8966-E9723EAC2C46}" dt="2020-12-17T08:52:33.602" v="21"/>
          <ac:picMkLst>
            <pc:docMk/>
            <pc:sldMk cId="1145138429" sldId="564"/>
            <ac:picMk id="2050" creationId="{B8B373CA-BB6B-4951-B5E3-AC011D41B9EC}"/>
          </ac:picMkLst>
        </pc:picChg>
        <pc:picChg chg="add del">
          <ac:chgData name="Andrea" userId="39541527-90ed-48eb-82a9-8b3f5484a055" providerId="ADAL" clId="{4C8AD8F3-7914-425C-8966-E9723EAC2C46}" dt="2020-12-17T08:52:45.481" v="23"/>
          <ac:picMkLst>
            <pc:docMk/>
            <pc:sldMk cId="1145138429" sldId="564"/>
            <ac:picMk id="2052" creationId="{A5FF52DD-C157-48CE-8A33-790598B50DE5}"/>
          </ac:picMkLst>
        </pc:picChg>
        <pc:picChg chg="add mod">
          <ac:chgData name="Andrea" userId="39541527-90ed-48eb-82a9-8b3f5484a055" providerId="ADAL" clId="{4C8AD8F3-7914-425C-8966-E9723EAC2C46}" dt="2020-12-17T08:53:13.457" v="31" actId="14100"/>
          <ac:picMkLst>
            <pc:docMk/>
            <pc:sldMk cId="1145138429" sldId="564"/>
            <ac:picMk id="2054" creationId="{3FA13BE2-BCD9-4B39-82EB-4C3A55103B0C}"/>
          </ac:picMkLst>
        </pc:picChg>
        <pc:picChg chg="del mod">
          <ac:chgData name="Andrea" userId="39541527-90ed-48eb-82a9-8b3f5484a055" providerId="ADAL" clId="{4C8AD8F3-7914-425C-8966-E9723EAC2C46}" dt="2020-12-17T08:53:06.001" v="28" actId="478"/>
          <ac:picMkLst>
            <pc:docMk/>
            <pc:sldMk cId="1145138429" sldId="564"/>
            <ac:picMk id="50178" creationId="{00000000-0000-0000-0000-000000000000}"/>
          </ac:picMkLst>
        </pc:picChg>
        <pc:picChg chg="del">
          <ac:chgData name="Andrea" userId="39541527-90ed-48eb-82a9-8b3f5484a055" providerId="ADAL" clId="{4C8AD8F3-7914-425C-8966-E9723EAC2C46}" dt="2020-12-17T08:53:02.829" v="26" actId="478"/>
          <ac:picMkLst>
            <pc:docMk/>
            <pc:sldMk cId="1145138429" sldId="564"/>
            <ac:picMk id="50179" creationId="{00000000-0000-0000-0000-000000000000}"/>
          </ac:picMkLst>
        </pc:picChg>
      </pc:sldChg>
      <pc:sldChg chg="addSp delSp modSp">
        <pc:chgData name="Andrea" userId="39541527-90ed-48eb-82a9-8b3f5484a055" providerId="ADAL" clId="{4C8AD8F3-7914-425C-8966-E9723EAC2C46}" dt="2020-12-17T08:50:06.139" v="19" actId="478"/>
        <pc:sldMkLst>
          <pc:docMk/>
          <pc:sldMk cId="85275846" sldId="565"/>
        </pc:sldMkLst>
        <pc:picChg chg="add mod">
          <ac:chgData name="Andrea" userId="39541527-90ed-48eb-82a9-8b3f5484a055" providerId="ADAL" clId="{4C8AD8F3-7914-425C-8966-E9723EAC2C46}" dt="2020-12-17T08:49:59.382" v="18" actId="14100"/>
          <ac:picMkLst>
            <pc:docMk/>
            <pc:sldMk cId="85275846" sldId="565"/>
            <ac:picMk id="1026" creationId="{2D2C22CD-1754-491B-B73A-2EBBEB477D2E}"/>
          </ac:picMkLst>
        </pc:picChg>
        <pc:picChg chg="del">
          <ac:chgData name="Andrea" userId="39541527-90ed-48eb-82a9-8b3f5484a055" providerId="ADAL" clId="{4C8AD8F3-7914-425C-8966-E9723EAC2C46}" dt="2020-12-17T08:49:47.117" v="16" actId="478"/>
          <ac:picMkLst>
            <pc:docMk/>
            <pc:sldMk cId="85275846" sldId="565"/>
            <ac:picMk id="51202" creationId="{00000000-0000-0000-0000-000000000000}"/>
          </ac:picMkLst>
        </pc:picChg>
        <pc:picChg chg="del mod">
          <ac:chgData name="Andrea" userId="39541527-90ed-48eb-82a9-8b3f5484a055" providerId="ADAL" clId="{4C8AD8F3-7914-425C-8966-E9723EAC2C46}" dt="2020-12-17T08:50:06.139" v="19" actId="478"/>
          <ac:picMkLst>
            <pc:docMk/>
            <pc:sldMk cId="85275846" sldId="565"/>
            <ac:picMk id="51203" creationId="{00000000-0000-0000-0000-000000000000}"/>
          </ac:picMkLst>
        </pc:picChg>
      </pc:sldChg>
      <pc:sldChg chg="addSp delSp modSp add mod">
        <pc:chgData name="Andrea" userId="39541527-90ed-48eb-82a9-8b3f5484a055" providerId="ADAL" clId="{4C8AD8F3-7914-425C-8966-E9723EAC2C46}" dt="2020-12-17T08:59:23.973" v="53" actId="1076"/>
        <pc:sldMkLst>
          <pc:docMk/>
          <pc:sldMk cId="274945874" sldId="573"/>
        </pc:sldMkLst>
        <pc:spChg chg="mod">
          <ac:chgData name="Andrea" userId="39541527-90ed-48eb-82a9-8b3f5484a055" providerId="ADAL" clId="{4C8AD8F3-7914-425C-8966-E9723EAC2C46}" dt="2020-12-17T08:58:40.412" v="50" actId="1076"/>
          <ac:spMkLst>
            <pc:docMk/>
            <pc:sldMk cId="274945874" sldId="573"/>
            <ac:spMk id="9" creationId="{9074A883-DD8F-476C-8FC2-36DC33C45F59}"/>
          </ac:spMkLst>
        </pc:spChg>
        <pc:spChg chg="add mod">
          <ac:chgData name="Andrea" userId="39541527-90ed-48eb-82a9-8b3f5484a055" providerId="ADAL" clId="{4C8AD8F3-7914-425C-8966-E9723EAC2C46}" dt="2020-12-17T08:58:40.412" v="50" actId="1076"/>
          <ac:spMkLst>
            <pc:docMk/>
            <pc:sldMk cId="274945874" sldId="573"/>
            <ac:spMk id="11" creationId="{A52DB613-C8A3-4F85-9AB7-0517A5D5C1F6}"/>
          </ac:spMkLst>
        </pc:spChg>
        <pc:spChg chg="del">
          <ac:chgData name="Andrea" userId="39541527-90ed-48eb-82a9-8b3f5484a055" providerId="ADAL" clId="{4C8AD8F3-7914-425C-8966-E9723EAC2C46}" dt="2020-12-17T08:58:22.772" v="48" actId="478"/>
          <ac:spMkLst>
            <pc:docMk/>
            <pc:sldMk cId="274945874" sldId="573"/>
            <ac:spMk id="39942" creationId="{00000000-0000-0000-0000-000000000000}"/>
          </ac:spMkLst>
        </pc:spChg>
        <pc:grpChg chg="add mod">
          <ac:chgData name="Andrea" userId="39541527-90ed-48eb-82a9-8b3f5484a055" providerId="ADAL" clId="{4C8AD8F3-7914-425C-8966-E9723EAC2C46}" dt="2020-12-17T08:58:40.412" v="50" actId="1076"/>
          <ac:grpSpMkLst>
            <pc:docMk/>
            <pc:sldMk cId="274945874" sldId="573"/>
            <ac:grpSpMk id="8" creationId="{A5642217-05D0-4E79-AA33-E231AF6800DC}"/>
          </ac:grpSpMkLst>
        </pc:grpChg>
        <pc:picChg chg="add mod">
          <ac:chgData name="Andrea" userId="39541527-90ed-48eb-82a9-8b3f5484a055" providerId="ADAL" clId="{4C8AD8F3-7914-425C-8966-E9723EAC2C46}" dt="2020-12-17T08:59:23.973" v="53" actId="1076"/>
          <ac:picMkLst>
            <pc:docMk/>
            <pc:sldMk cId="274945874" sldId="573"/>
            <ac:picMk id="7" creationId="{D8D67F7D-EAC5-472B-96DB-EE22438AED69}"/>
          </ac:picMkLst>
        </pc:picChg>
        <pc:picChg chg="mod">
          <ac:chgData name="Andrea" userId="39541527-90ed-48eb-82a9-8b3f5484a055" providerId="ADAL" clId="{4C8AD8F3-7914-425C-8966-E9723EAC2C46}" dt="2020-12-17T08:58:40.412" v="50" actId="1076"/>
          <ac:picMkLst>
            <pc:docMk/>
            <pc:sldMk cId="274945874" sldId="573"/>
            <ac:picMk id="10" creationId="{38827817-F6B5-470F-9552-BE29FBC11B5C}"/>
          </ac:picMkLst>
        </pc:picChg>
        <pc:picChg chg="del">
          <ac:chgData name="Andrea" userId="39541527-90ed-48eb-82a9-8b3f5484a055" providerId="ADAL" clId="{4C8AD8F3-7914-425C-8966-E9723EAC2C46}" dt="2020-12-17T08:58:18.802" v="46" actId="478"/>
          <ac:picMkLst>
            <pc:docMk/>
            <pc:sldMk cId="274945874" sldId="573"/>
            <ac:picMk id="39941" creationId="{00000000-0000-0000-0000-000000000000}"/>
          </ac:picMkLst>
        </pc:picChg>
        <pc:picChg chg="del">
          <ac:chgData name="Andrea" userId="39541527-90ed-48eb-82a9-8b3f5484a055" providerId="ADAL" clId="{4C8AD8F3-7914-425C-8966-E9723EAC2C46}" dt="2020-12-17T08:58:19.971" v="47" actId="478"/>
          <ac:picMkLst>
            <pc:docMk/>
            <pc:sldMk cId="274945874" sldId="573"/>
            <ac:picMk id="53250" creationId="{00000000-0000-0000-0000-000000000000}"/>
          </ac:picMkLst>
        </pc:picChg>
      </pc:sldChg>
      <pc:sldChg chg="addSp new">
        <pc:chgData name="Andrea" userId="39541527-90ed-48eb-82a9-8b3f5484a055" providerId="ADAL" clId="{4C8AD8F3-7914-425C-8966-E9723EAC2C46}" dt="2020-12-17T09:06:19.682" v="69"/>
        <pc:sldMkLst>
          <pc:docMk/>
          <pc:sldMk cId="2617012034" sldId="574"/>
        </pc:sldMkLst>
        <pc:picChg chg="add">
          <ac:chgData name="Andrea" userId="39541527-90ed-48eb-82a9-8b3f5484a055" providerId="ADAL" clId="{4C8AD8F3-7914-425C-8966-E9723EAC2C46}" dt="2020-12-17T09:06:19.682" v="69"/>
          <ac:picMkLst>
            <pc:docMk/>
            <pc:sldMk cId="2617012034" sldId="574"/>
            <ac:picMk id="5122" creationId="{821C30E9-EA72-421C-BEC8-6C4076CDED17}"/>
          </ac:picMkLst>
        </pc:picChg>
      </pc:sldChg>
    </pc:docChg>
  </pc:docChgLst>
  <pc:docChgLst>
    <pc:chgData name="Andrea Giostri" userId="39541527-90ed-48eb-82a9-8b3f5484a055" providerId="ADAL" clId="{5A923E88-677D-4015-952A-A4D9FA33C7C1}"/>
    <pc:docChg chg="custSel modSld">
      <pc:chgData name="Andrea Giostri" userId="39541527-90ed-48eb-82a9-8b3f5484a055" providerId="ADAL" clId="{5A923E88-677D-4015-952A-A4D9FA33C7C1}" dt="2021-12-15T17:45:43.936" v="7" actId="478"/>
      <pc:docMkLst>
        <pc:docMk/>
      </pc:docMkLst>
      <pc:sldChg chg="delSp modSp mod">
        <pc:chgData name="Andrea Giostri" userId="39541527-90ed-48eb-82a9-8b3f5484a055" providerId="ADAL" clId="{5A923E88-677D-4015-952A-A4D9FA33C7C1}" dt="2021-12-15T17:45:00.786" v="2" actId="478"/>
        <pc:sldMkLst>
          <pc:docMk/>
          <pc:sldMk cId="1010883143" sldId="507"/>
        </pc:sldMkLst>
        <pc:spChg chg="del mod">
          <ac:chgData name="Andrea Giostri" userId="39541527-90ed-48eb-82a9-8b3f5484a055" providerId="ADAL" clId="{5A923E88-677D-4015-952A-A4D9FA33C7C1}" dt="2021-12-15T17:45:00.786" v="2" actId="478"/>
          <ac:spMkLst>
            <pc:docMk/>
            <pc:sldMk cId="1010883143" sldId="507"/>
            <ac:spMk id="3" creationId="{00000000-0000-0000-0000-000000000000}"/>
          </ac:spMkLst>
        </pc:spChg>
        <pc:spChg chg="del">
          <ac:chgData name="Andrea Giostri" userId="39541527-90ed-48eb-82a9-8b3f5484a055" providerId="ADAL" clId="{5A923E88-677D-4015-952A-A4D9FA33C7C1}" dt="2021-12-15T17:44:56.084" v="0" actId="478"/>
          <ac:spMkLst>
            <pc:docMk/>
            <pc:sldMk cId="1010883143" sldId="507"/>
            <ac:spMk id="5" creationId="{00000000-0000-0000-0000-000000000000}"/>
          </ac:spMkLst>
        </pc:spChg>
      </pc:sldChg>
      <pc:sldChg chg="delSp mod">
        <pc:chgData name="Andrea Giostri" userId="39541527-90ed-48eb-82a9-8b3f5484a055" providerId="ADAL" clId="{5A923E88-677D-4015-952A-A4D9FA33C7C1}" dt="2021-12-15T17:45:11.512" v="4" actId="478"/>
        <pc:sldMkLst>
          <pc:docMk/>
          <pc:sldMk cId="1270509621" sldId="509"/>
        </pc:sldMkLst>
        <pc:spChg chg="del">
          <ac:chgData name="Andrea Giostri" userId="39541527-90ed-48eb-82a9-8b3f5484a055" providerId="ADAL" clId="{5A923E88-677D-4015-952A-A4D9FA33C7C1}" dt="2021-12-15T17:45:11.512" v="4" actId="478"/>
          <ac:spMkLst>
            <pc:docMk/>
            <pc:sldMk cId="1270509621" sldId="509"/>
            <ac:spMk id="3" creationId="{00000000-0000-0000-0000-000000000000}"/>
          </ac:spMkLst>
        </pc:spChg>
        <pc:spChg chg="del">
          <ac:chgData name="Andrea Giostri" userId="39541527-90ed-48eb-82a9-8b3f5484a055" providerId="ADAL" clId="{5A923E88-677D-4015-952A-A4D9FA33C7C1}" dt="2021-12-15T17:45:09.753" v="3" actId="478"/>
          <ac:spMkLst>
            <pc:docMk/>
            <pc:sldMk cId="1270509621" sldId="509"/>
            <ac:spMk id="5" creationId="{00000000-0000-0000-0000-000000000000}"/>
          </ac:spMkLst>
        </pc:spChg>
      </pc:sldChg>
      <pc:sldChg chg="delSp mod">
        <pc:chgData name="Andrea Giostri" userId="39541527-90ed-48eb-82a9-8b3f5484a055" providerId="ADAL" clId="{5A923E88-677D-4015-952A-A4D9FA33C7C1}" dt="2021-12-15T17:45:18.497" v="5" actId="478"/>
        <pc:sldMkLst>
          <pc:docMk/>
          <pc:sldMk cId="4135092155" sldId="528"/>
        </pc:sldMkLst>
        <pc:spChg chg="del">
          <ac:chgData name="Andrea Giostri" userId="39541527-90ed-48eb-82a9-8b3f5484a055" providerId="ADAL" clId="{5A923E88-677D-4015-952A-A4D9FA33C7C1}" dt="2021-12-15T17:45:18.497" v="5" actId="478"/>
          <ac:spMkLst>
            <pc:docMk/>
            <pc:sldMk cId="4135092155" sldId="528"/>
            <ac:spMk id="7" creationId="{00000000-0000-0000-0000-000000000000}"/>
          </ac:spMkLst>
        </pc:spChg>
      </pc:sldChg>
      <pc:sldChg chg="delSp mod">
        <pc:chgData name="Andrea Giostri" userId="39541527-90ed-48eb-82a9-8b3f5484a055" providerId="ADAL" clId="{5A923E88-677D-4015-952A-A4D9FA33C7C1}" dt="2021-12-15T17:45:24.346" v="6" actId="478"/>
        <pc:sldMkLst>
          <pc:docMk/>
          <pc:sldMk cId="3124129797" sldId="529"/>
        </pc:sldMkLst>
        <pc:spChg chg="del">
          <ac:chgData name="Andrea Giostri" userId="39541527-90ed-48eb-82a9-8b3f5484a055" providerId="ADAL" clId="{5A923E88-677D-4015-952A-A4D9FA33C7C1}" dt="2021-12-15T17:45:24.346" v="6" actId="478"/>
          <ac:spMkLst>
            <pc:docMk/>
            <pc:sldMk cId="3124129797" sldId="529"/>
            <ac:spMk id="4" creationId="{00000000-0000-0000-0000-000000000000}"/>
          </ac:spMkLst>
        </pc:spChg>
      </pc:sldChg>
      <pc:sldChg chg="delSp mod">
        <pc:chgData name="Andrea Giostri" userId="39541527-90ed-48eb-82a9-8b3f5484a055" providerId="ADAL" clId="{5A923E88-677D-4015-952A-A4D9FA33C7C1}" dt="2021-12-15T17:45:43.936" v="7" actId="478"/>
        <pc:sldMkLst>
          <pc:docMk/>
          <pc:sldMk cId="2259097953" sldId="549"/>
        </pc:sldMkLst>
        <pc:spChg chg="del">
          <ac:chgData name="Andrea Giostri" userId="39541527-90ed-48eb-82a9-8b3f5484a055" providerId="ADAL" clId="{5A923E88-677D-4015-952A-A4D9FA33C7C1}" dt="2021-12-15T17:45:43.936" v="7" actId="478"/>
          <ac:spMkLst>
            <pc:docMk/>
            <pc:sldMk cId="2259097953" sldId="549"/>
            <ac:spMk id="7065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46400" cy="496888"/>
          </a:xfrm>
          <a:prstGeom prst="rect">
            <a:avLst/>
          </a:prstGeom>
          <a:noFill/>
          <a:ln>
            <a:noFill/>
          </a:ln>
        </p:spPr>
        <p:txBody>
          <a:bodyPr vert="horz" wrap="square" lIns="92138" tIns="46069" rIns="92138" bIns="46069" numCol="1" anchor="t" anchorCtr="0" compatLnSpc="1">
            <a:prstTxWarp prst="textNoShape">
              <a:avLst/>
            </a:prstTxWarp>
          </a:bodyPr>
          <a:lstStyle>
            <a:lvl1pP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12291" name="Rectangle 3"/>
          <p:cNvSpPr>
            <a:spLocks noGrp="1" noChangeArrowheads="1"/>
          </p:cNvSpPr>
          <p:nvPr>
            <p:ph type="dt" sz="quarter" idx="1"/>
          </p:nvPr>
        </p:nvSpPr>
        <p:spPr bwMode="auto">
          <a:xfrm>
            <a:off x="3851275" y="0"/>
            <a:ext cx="2946400" cy="496888"/>
          </a:xfrm>
          <a:prstGeom prst="rect">
            <a:avLst/>
          </a:prstGeom>
          <a:noFill/>
          <a:ln>
            <a:noFill/>
          </a:ln>
        </p:spPr>
        <p:txBody>
          <a:bodyPr vert="horz" wrap="square" lIns="92138" tIns="46069" rIns="92138" bIns="46069" numCol="1" anchor="t" anchorCtr="0" compatLnSpc="1">
            <a:prstTxWarp prst="textNoShape">
              <a:avLst/>
            </a:prstTxWarp>
          </a:bodyPr>
          <a:lstStyle>
            <a:lvl1pPr algn="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12292" name="Rectangle 4"/>
          <p:cNvSpPr>
            <a:spLocks noGrp="1" noChangeArrowheads="1"/>
          </p:cNvSpPr>
          <p:nvPr>
            <p:ph type="ftr" sz="quarter" idx="2"/>
          </p:nvPr>
        </p:nvSpPr>
        <p:spPr bwMode="auto">
          <a:xfrm>
            <a:off x="0" y="9429750"/>
            <a:ext cx="2946400" cy="496888"/>
          </a:xfrm>
          <a:prstGeom prst="rect">
            <a:avLst/>
          </a:prstGeom>
          <a:noFill/>
          <a:ln>
            <a:noFill/>
          </a:ln>
        </p:spPr>
        <p:txBody>
          <a:bodyPr vert="horz" wrap="square" lIns="92138" tIns="46069" rIns="92138" bIns="46069" numCol="1" anchor="b" anchorCtr="0" compatLnSpc="1">
            <a:prstTxWarp prst="textNoShape">
              <a:avLst/>
            </a:prstTxWarp>
          </a:bodyPr>
          <a:lstStyle>
            <a:lvl1pP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12293" name="Rectangle 5"/>
          <p:cNvSpPr>
            <a:spLocks noGrp="1" noChangeArrowheads="1"/>
          </p:cNvSpPr>
          <p:nvPr>
            <p:ph type="sldNum" sz="quarter" idx="3"/>
          </p:nvPr>
        </p:nvSpPr>
        <p:spPr bwMode="auto">
          <a:xfrm>
            <a:off x="3851275" y="9429750"/>
            <a:ext cx="2946400" cy="496888"/>
          </a:xfrm>
          <a:prstGeom prst="rect">
            <a:avLst/>
          </a:prstGeom>
          <a:noFill/>
          <a:ln>
            <a:noFill/>
          </a:ln>
        </p:spPr>
        <p:txBody>
          <a:bodyPr vert="horz" wrap="square" lIns="92138" tIns="46069" rIns="92138" bIns="46069" numCol="1" anchor="b" anchorCtr="0" compatLnSpc="1">
            <a:prstTxWarp prst="textNoShape">
              <a:avLst/>
            </a:prstTxWarp>
          </a:bodyPr>
          <a:lstStyle>
            <a:lvl1pPr algn="r" defTabSz="922338">
              <a:defRPr sz="1300">
                <a:solidFill>
                  <a:schemeClr val="tx1"/>
                </a:solidFill>
                <a:latin typeface="Times" pitchFamily="18" charset="0"/>
              </a:defRPr>
            </a:lvl1pPr>
          </a:lstStyle>
          <a:p>
            <a:pPr>
              <a:defRPr/>
            </a:pPr>
            <a:fld id="{4F67EC05-A5BB-4402-9426-25C5337AB89B}" type="slidenum">
              <a:rPr lang="it-IT" altLang="it-IT"/>
              <a:pPr>
                <a:defRPr/>
              </a:pPr>
              <a:t>‹N›</a:t>
            </a:fld>
            <a:endParaRPr lang="it-IT" altLang="it-IT"/>
          </a:p>
        </p:txBody>
      </p:sp>
    </p:spTree>
    <p:extLst>
      <p:ext uri="{BB962C8B-B14F-4D97-AF65-F5344CB8AC3E}">
        <p14:creationId xmlns:p14="http://schemas.microsoft.com/office/powerpoint/2010/main" val="71890570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6400" cy="496888"/>
          </a:xfrm>
          <a:prstGeom prst="rect">
            <a:avLst/>
          </a:prstGeom>
          <a:noFill/>
          <a:ln>
            <a:noFill/>
          </a:ln>
        </p:spPr>
        <p:txBody>
          <a:bodyPr vert="horz" wrap="square" lIns="92138" tIns="46069" rIns="92138" bIns="46069" numCol="1" anchor="t" anchorCtr="0" compatLnSpc="1">
            <a:prstTxWarp prst="textNoShape">
              <a:avLst/>
            </a:prstTxWarp>
          </a:bodyPr>
          <a:lstStyle>
            <a:lvl1pP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3075" name="Rectangle 3"/>
          <p:cNvSpPr>
            <a:spLocks noGrp="1" noChangeArrowheads="1"/>
          </p:cNvSpPr>
          <p:nvPr>
            <p:ph type="dt" idx="1"/>
          </p:nvPr>
        </p:nvSpPr>
        <p:spPr bwMode="auto">
          <a:xfrm>
            <a:off x="3851275" y="0"/>
            <a:ext cx="2946400" cy="496888"/>
          </a:xfrm>
          <a:prstGeom prst="rect">
            <a:avLst/>
          </a:prstGeom>
          <a:noFill/>
          <a:ln>
            <a:noFill/>
          </a:ln>
        </p:spPr>
        <p:txBody>
          <a:bodyPr vert="horz" wrap="square" lIns="92138" tIns="46069" rIns="92138" bIns="46069" numCol="1" anchor="t" anchorCtr="0" compatLnSpc="1">
            <a:prstTxWarp prst="textNoShape">
              <a:avLst/>
            </a:prstTxWarp>
          </a:bodyPr>
          <a:lstStyle>
            <a:lvl1pPr algn="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45060" name="Rectangle 4"/>
          <p:cNvSpPr>
            <a:spLocks noGrp="1" noRot="1" noChangeAspect="1" noChangeArrowheads="1" noTextEdit="1"/>
          </p:cNvSpPr>
          <p:nvPr>
            <p:ph type="sldImg" idx="2"/>
          </p:nvPr>
        </p:nvSpPr>
        <p:spPr bwMode="auto">
          <a:xfrm>
            <a:off x="922338" y="746125"/>
            <a:ext cx="4960937" cy="3721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04875" y="4714875"/>
            <a:ext cx="4987925" cy="4465638"/>
          </a:xfrm>
          <a:prstGeom prst="rect">
            <a:avLst/>
          </a:prstGeom>
          <a:noFill/>
          <a:ln>
            <a:noFill/>
          </a:ln>
        </p:spPr>
        <p:txBody>
          <a:bodyPr vert="horz" wrap="square" lIns="92138" tIns="46069" rIns="92138" bIns="46069"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3078" name="Rectangle 6"/>
          <p:cNvSpPr>
            <a:spLocks noGrp="1" noChangeArrowheads="1"/>
          </p:cNvSpPr>
          <p:nvPr>
            <p:ph type="ftr" sz="quarter" idx="4"/>
          </p:nvPr>
        </p:nvSpPr>
        <p:spPr bwMode="auto">
          <a:xfrm>
            <a:off x="0" y="9429750"/>
            <a:ext cx="2946400" cy="496888"/>
          </a:xfrm>
          <a:prstGeom prst="rect">
            <a:avLst/>
          </a:prstGeom>
          <a:noFill/>
          <a:ln>
            <a:noFill/>
          </a:ln>
        </p:spPr>
        <p:txBody>
          <a:bodyPr vert="horz" wrap="square" lIns="92138" tIns="46069" rIns="92138" bIns="46069" numCol="1" anchor="b" anchorCtr="0" compatLnSpc="1">
            <a:prstTxWarp prst="textNoShape">
              <a:avLst/>
            </a:prstTxWarp>
          </a:bodyPr>
          <a:lstStyle>
            <a:lvl1pPr defTabSz="922338" eaLnBrk="0" hangingPunct="0">
              <a:spcBef>
                <a:spcPct val="0"/>
              </a:spcBef>
              <a:defRPr sz="1300">
                <a:solidFill>
                  <a:schemeClr val="tx1"/>
                </a:solidFill>
                <a:latin typeface="Times" pitchFamily="18" charset="0"/>
              </a:defRPr>
            </a:lvl1pPr>
          </a:lstStyle>
          <a:p>
            <a:pPr>
              <a:defRPr/>
            </a:pPr>
            <a:endParaRPr lang="it-IT" altLang="it-IT"/>
          </a:p>
        </p:txBody>
      </p:sp>
      <p:sp>
        <p:nvSpPr>
          <p:cNvPr id="3079" name="Rectangle 7"/>
          <p:cNvSpPr>
            <a:spLocks noGrp="1" noChangeArrowheads="1"/>
          </p:cNvSpPr>
          <p:nvPr>
            <p:ph type="sldNum" sz="quarter" idx="5"/>
          </p:nvPr>
        </p:nvSpPr>
        <p:spPr bwMode="auto">
          <a:xfrm>
            <a:off x="3851275" y="9429750"/>
            <a:ext cx="2946400" cy="496888"/>
          </a:xfrm>
          <a:prstGeom prst="rect">
            <a:avLst/>
          </a:prstGeom>
          <a:noFill/>
          <a:ln>
            <a:noFill/>
          </a:ln>
        </p:spPr>
        <p:txBody>
          <a:bodyPr vert="horz" wrap="square" lIns="92138" tIns="46069" rIns="92138" bIns="46069" numCol="1" anchor="b" anchorCtr="0" compatLnSpc="1">
            <a:prstTxWarp prst="textNoShape">
              <a:avLst/>
            </a:prstTxWarp>
          </a:bodyPr>
          <a:lstStyle>
            <a:lvl1pPr algn="r" defTabSz="922338">
              <a:defRPr sz="1300">
                <a:solidFill>
                  <a:schemeClr val="tx1"/>
                </a:solidFill>
                <a:latin typeface="Times" pitchFamily="18" charset="0"/>
              </a:defRPr>
            </a:lvl1pPr>
          </a:lstStyle>
          <a:p>
            <a:pPr>
              <a:defRPr/>
            </a:pPr>
            <a:fld id="{1367BE59-D70B-4F8B-A10E-DAB85CF78860}" type="slidenum">
              <a:rPr lang="it-IT" altLang="it-IT"/>
              <a:pPr>
                <a:defRPr/>
              </a:pPr>
              <a:t>‹N›</a:t>
            </a:fld>
            <a:endParaRPr lang="it-IT" altLang="it-IT"/>
          </a:p>
        </p:txBody>
      </p:sp>
    </p:spTree>
    <p:extLst>
      <p:ext uri="{BB962C8B-B14F-4D97-AF65-F5344CB8AC3E}">
        <p14:creationId xmlns:p14="http://schemas.microsoft.com/office/powerpoint/2010/main" val="96372034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a:ea typeface="+mn-ea"/>
        <a:cs typeface="+mn-cs"/>
      </a:defRPr>
    </a:lvl1pPr>
    <a:lvl2pPr marL="457200" algn="l" rtl="0" eaLnBrk="0" fontAlgn="base" hangingPunct="0">
      <a:spcBef>
        <a:spcPct val="30000"/>
      </a:spcBef>
      <a:spcAft>
        <a:spcPct val="0"/>
      </a:spcAft>
      <a:defRPr sz="1200" kern="1200">
        <a:solidFill>
          <a:schemeClr val="tx1"/>
        </a:solidFill>
        <a:latin typeface="Times"/>
        <a:ea typeface="+mn-ea"/>
        <a:cs typeface="+mn-cs"/>
      </a:defRPr>
    </a:lvl2pPr>
    <a:lvl3pPr marL="914400" algn="l" rtl="0" eaLnBrk="0" fontAlgn="base" hangingPunct="0">
      <a:spcBef>
        <a:spcPct val="30000"/>
      </a:spcBef>
      <a:spcAft>
        <a:spcPct val="0"/>
      </a:spcAft>
      <a:defRPr sz="1200" kern="1200">
        <a:solidFill>
          <a:schemeClr val="tx1"/>
        </a:solidFill>
        <a:latin typeface="Times"/>
        <a:ea typeface="+mn-ea"/>
        <a:cs typeface="+mn-cs"/>
      </a:defRPr>
    </a:lvl3pPr>
    <a:lvl4pPr marL="1371600" algn="l" rtl="0" eaLnBrk="0" fontAlgn="base" hangingPunct="0">
      <a:spcBef>
        <a:spcPct val="30000"/>
      </a:spcBef>
      <a:spcAft>
        <a:spcPct val="0"/>
      </a:spcAft>
      <a:defRPr sz="1200" kern="1200">
        <a:solidFill>
          <a:schemeClr val="tx1"/>
        </a:solidFill>
        <a:latin typeface="Times"/>
        <a:ea typeface="+mn-ea"/>
        <a:cs typeface="+mn-cs"/>
      </a:defRPr>
    </a:lvl4pPr>
    <a:lvl5pPr marL="1828800" algn="l" rtl="0" eaLnBrk="0" fontAlgn="base" hangingPunct="0">
      <a:spcBef>
        <a:spcPct val="30000"/>
      </a:spcBef>
      <a:spcAft>
        <a:spcPct val="0"/>
      </a:spcAft>
      <a:defRPr sz="1200" kern="1200">
        <a:solidFill>
          <a:schemeClr val="tx1"/>
        </a:solidFill>
        <a:latin typeface="Time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693738" y="804863"/>
            <a:ext cx="5357812" cy="4019550"/>
          </a:xfrm>
          <a:ln/>
        </p:spPr>
      </p:sp>
      <p:sp>
        <p:nvSpPr>
          <p:cNvPr id="46083" name="Rectangle 3"/>
          <p:cNvSpPr>
            <a:spLocks noGrp="1" noChangeArrowheads="1"/>
          </p:cNvSpPr>
          <p:nvPr>
            <p:ph type="body" idx="1"/>
          </p:nvPr>
        </p:nvSpPr>
        <p:spPr>
          <a:xfrm>
            <a:off x="898525" y="5091113"/>
            <a:ext cx="4938713" cy="4821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723E941F-C5C4-4A1B-A9D5-E2DC19AA2F56}" type="slidenum">
              <a:rPr lang="it-IT" smtClean="0"/>
              <a:pPr/>
              <a:t>35</a:t>
            </a:fld>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egnaposto immagine diapositiva 1"/>
          <p:cNvSpPr>
            <a:spLocks noGrp="1" noRot="1" noChangeAspect="1" noTextEdit="1"/>
          </p:cNvSpPr>
          <p:nvPr>
            <p:ph type="sldImg"/>
          </p:nvPr>
        </p:nvSpPr>
        <p:spPr>
          <a:ln/>
        </p:spPr>
      </p:sp>
      <p:sp>
        <p:nvSpPr>
          <p:cNvPr id="108547" name="Segnaposto note 2"/>
          <p:cNvSpPr>
            <a:spLocks noGrp="1"/>
          </p:cNvSpPr>
          <p:nvPr>
            <p:ph type="body" idx="1"/>
          </p:nvPr>
        </p:nvSpPr>
        <p:spPr>
          <a:noFill/>
          <a:ln/>
        </p:spPr>
        <p:txBody>
          <a:bodyPr/>
          <a:lstStyle/>
          <a:p>
            <a:pPr eaLnBrk="1" hangingPunct="1"/>
            <a:endParaRPr lang="it-IT"/>
          </a:p>
        </p:txBody>
      </p:sp>
      <p:sp>
        <p:nvSpPr>
          <p:cNvPr id="108548" name="Segnaposto numero diapositiva 3"/>
          <p:cNvSpPr>
            <a:spLocks noGrp="1"/>
          </p:cNvSpPr>
          <p:nvPr>
            <p:ph type="sldNum" sz="quarter" idx="5"/>
          </p:nvPr>
        </p:nvSpPr>
        <p:spPr>
          <a:noFill/>
        </p:spPr>
        <p:txBody>
          <a:bodyPr/>
          <a:lstStyle/>
          <a:p>
            <a:fld id="{792B8330-3DAB-4339-AD56-FFE22D1FAB34}" type="slidenum">
              <a:rPr lang="en-US" smtClean="0"/>
              <a:pPr/>
              <a:t>58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egnaposto immagine diapositiva 1"/>
          <p:cNvSpPr>
            <a:spLocks noGrp="1" noRot="1" noChangeAspect="1" noTextEdit="1"/>
          </p:cNvSpPr>
          <p:nvPr>
            <p:ph type="sldImg"/>
          </p:nvPr>
        </p:nvSpPr>
        <p:spPr>
          <a:ln/>
        </p:spPr>
      </p:sp>
      <p:sp>
        <p:nvSpPr>
          <p:cNvPr id="109571" name="Segnaposto note 2"/>
          <p:cNvSpPr>
            <a:spLocks noGrp="1"/>
          </p:cNvSpPr>
          <p:nvPr>
            <p:ph type="body" idx="1"/>
          </p:nvPr>
        </p:nvSpPr>
        <p:spPr>
          <a:noFill/>
          <a:ln/>
        </p:spPr>
        <p:txBody>
          <a:bodyPr/>
          <a:lstStyle/>
          <a:p>
            <a:pPr eaLnBrk="1" hangingPunct="1"/>
            <a:endParaRPr lang="it-IT"/>
          </a:p>
        </p:txBody>
      </p:sp>
      <p:sp>
        <p:nvSpPr>
          <p:cNvPr id="109572" name="Segnaposto numero diapositiva 3"/>
          <p:cNvSpPr>
            <a:spLocks noGrp="1"/>
          </p:cNvSpPr>
          <p:nvPr>
            <p:ph type="sldNum" sz="quarter" idx="5"/>
          </p:nvPr>
        </p:nvSpPr>
        <p:spPr>
          <a:noFill/>
        </p:spPr>
        <p:txBody>
          <a:bodyPr/>
          <a:lstStyle/>
          <a:p>
            <a:fld id="{C4689E14-1835-4D93-8FCC-5787DD30D67F}" type="slidenum">
              <a:rPr lang="en-US" smtClean="0"/>
              <a:pPr/>
              <a:t>59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egnaposto immagine diapositiva 1"/>
          <p:cNvSpPr>
            <a:spLocks noGrp="1" noRot="1" noChangeAspect="1" noTextEdit="1"/>
          </p:cNvSpPr>
          <p:nvPr>
            <p:ph type="sldImg"/>
          </p:nvPr>
        </p:nvSpPr>
        <p:spPr>
          <a:ln/>
        </p:spPr>
      </p:sp>
      <p:sp>
        <p:nvSpPr>
          <p:cNvPr id="145411" name="Segnaposto note 2"/>
          <p:cNvSpPr>
            <a:spLocks noGrp="1"/>
          </p:cNvSpPr>
          <p:nvPr>
            <p:ph type="body" idx="1"/>
          </p:nvPr>
        </p:nvSpPr>
        <p:spPr>
          <a:noFill/>
          <a:ln/>
        </p:spPr>
        <p:txBody>
          <a:bodyPr/>
          <a:lstStyle/>
          <a:p>
            <a:endParaRPr lang="it-IT">
              <a:latin typeface="Times"/>
            </a:endParaRPr>
          </a:p>
        </p:txBody>
      </p:sp>
      <p:sp>
        <p:nvSpPr>
          <p:cNvPr id="145412" name="Segnaposto numero diapositiva 3"/>
          <p:cNvSpPr>
            <a:spLocks noGrp="1"/>
          </p:cNvSpPr>
          <p:nvPr>
            <p:ph type="sldNum" sz="quarter" idx="5"/>
          </p:nvPr>
        </p:nvSpPr>
        <p:spPr>
          <a:noFill/>
        </p:spPr>
        <p:txBody>
          <a:bodyPr/>
          <a:lstStyle/>
          <a:p>
            <a:fld id="{76B7680D-6F18-4042-B550-A3BBB715D2F1}" type="slidenum">
              <a:rPr lang="it-IT" smtClean="0">
                <a:latin typeface="Times"/>
              </a:rPr>
              <a:pPr/>
              <a:t>61</a:t>
            </a:fld>
            <a:endParaRPr lang="it-IT">
              <a:latin typeface="Time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egnaposto immagine diapositiva 1"/>
          <p:cNvSpPr>
            <a:spLocks noGrp="1" noRot="1" noChangeAspect="1" noTextEdit="1"/>
          </p:cNvSpPr>
          <p:nvPr>
            <p:ph type="sldImg"/>
          </p:nvPr>
        </p:nvSpPr>
        <p:spPr>
          <a:ln/>
        </p:spPr>
      </p:sp>
      <p:sp>
        <p:nvSpPr>
          <p:cNvPr id="144387" name="Segnaposto note 2"/>
          <p:cNvSpPr>
            <a:spLocks noGrp="1"/>
          </p:cNvSpPr>
          <p:nvPr>
            <p:ph type="body" idx="1"/>
          </p:nvPr>
        </p:nvSpPr>
        <p:spPr>
          <a:noFill/>
          <a:ln/>
        </p:spPr>
        <p:txBody>
          <a:bodyPr/>
          <a:lstStyle/>
          <a:p>
            <a:endParaRPr lang="it-IT">
              <a:latin typeface="Times"/>
            </a:endParaRPr>
          </a:p>
        </p:txBody>
      </p:sp>
      <p:sp>
        <p:nvSpPr>
          <p:cNvPr id="144388" name="Segnaposto numero diapositiva 3"/>
          <p:cNvSpPr>
            <a:spLocks noGrp="1"/>
          </p:cNvSpPr>
          <p:nvPr>
            <p:ph type="sldNum" sz="quarter" idx="5"/>
          </p:nvPr>
        </p:nvSpPr>
        <p:spPr>
          <a:noFill/>
        </p:spPr>
        <p:txBody>
          <a:bodyPr/>
          <a:lstStyle/>
          <a:p>
            <a:fld id="{DA41CECA-8ABB-4321-881B-0ECECA7F9F67}" type="slidenum">
              <a:rPr lang="it-IT" smtClean="0">
                <a:latin typeface="Times"/>
              </a:rPr>
              <a:pPr/>
              <a:t>62</a:t>
            </a:fld>
            <a:endParaRPr lang="it-IT">
              <a:latin typeface="Time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egnaposto immagine diapositiva 1"/>
          <p:cNvSpPr>
            <a:spLocks noGrp="1" noRot="1" noChangeAspect="1" noTextEdit="1"/>
          </p:cNvSpPr>
          <p:nvPr>
            <p:ph type="sldImg"/>
          </p:nvPr>
        </p:nvSpPr>
        <p:spPr>
          <a:ln/>
        </p:spPr>
      </p:sp>
      <p:sp>
        <p:nvSpPr>
          <p:cNvPr id="144387" name="Segnaposto note 2"/>
          <p:cNvSpPr>
            <a:spLocks noGrp="1"/>
          </p:cNvSpPr>
          <p:nvPr>
            <p:ph type="body" idx="1"/>
          </p:nvPr>
        </p:nvSpPr>
        <p:spPr>
          <a:noFill/>
          <a:ln/>
        </p:spPr>
        <p:txBody>
          <a:bodyPr/>
          <a:lstStyle/>
          <a:p>
            <a:endParaRPr lang="it-IT">
              <a:latin typeface="Times"/>
            </a:endParaRPr>
          </a:p>
        </p:txBody>
      </p:sp>
      <p:sp>
        <p:nvSpPr>
          <p:cNvPr id="144388" name="Segnaposto numero diapositiva 3"/>
          <p:cNvSpPr>
            <a:spLocks noGrp="1"/>
          </p:cNvSpPr>
          <p:nvPr>
            <p:ph type="sldNum" sz="quarter" idx="5"/>
          </p:nvPr>
        </p:nvSpPr>
        <p:spPr>
          <a:noFill/>
        </p:spPr>
        <p:txBody>
          <a:bodyPr/>
          <a:lstStyle/>
          <a:p>
            <a:fld id="{DA41CECA-8ABB-4321-881B-0ECECA7F9F67}" type="slidenum">
              <a:rPr lang="it-IT" smtClean="0">
                <a:latin typeface="Times"/>
              </a:rPr>
              <a:pPr/>
              <a:t>63</a:t>
            </a:fld>
            <a:endParaRPr lang="it-IT">
              <a:latin typeface="Time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egnaposto immagine diapositiva 1"/>
          <p:cNvSpPr>
            <a:spLocks noGrp="1" noRot="1" noChangeAspect="1" noTextEdit="1"/>
          </p:cNvSpPr>
          <p:nvPr>
            <p:ph type="sldImg"/>
          </p:nvPr>
        </p:nvSpPr>
        <p:spPr>
          <a:ln/>
        </p:spPr>
      </p:sp>
      <p:sp>
        <p:nvSpPr>
          <p:cNvPr id="98307" name="Segnaposto note 2"/>
          <p:cNvSpPr>
            <a:spLocks noGrp="1"/>
          </p:cNvSpPr>
          <p:nvPr>
            <p:ph type="body" idx="1"/>
          </p:nvPr>
        </p:nvSpPr>
        <p:spPr>
          <a:noFill/>
          <a:ln/>
        </p:spPr>
        <p:txBody>
          <a:bodyPr/>
          <a:lstStyle/>
          <a:p>
            <a:pPr eaLnBrk="1" hangingPunct="1"/>
            <a:endParaRPr lang="it-IT"/>
          </a:p>
        </p:txBody>
      </p:sp>
      <p:sp>
        <p:nvSpPr>
          <p:cNvPr id="98308" name="Segnaposto numero diapositiva 3"/>
          <p:cNvSpPr>
            <a:spLocks noGrp="1"/>
          </p:cNvSpPr>
          <p:nvPr>
            <p:ph type="sldNum" sz="quarter" idx="5"/>
          </p:nvPr>
        </p:nvSpPr>
        <p:spPr>
          <a:noFill/>
        </p:spPr>
        <p:txBody>
          <a:bodyPr/>
          <a:lstStyle/>
          <a:p>
            <a:fld id="{B3A24201-F353-422D-AA23-C7022F7EB50F}" type="slidenum">
              <a:rPr lang="en-US" smtClean="0"/>
              <a:pPr/>
              <a:t>19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egnaposto immagine diapositiva 1"/>
          <p:cNvSpPr>
            <a:spLocks noGrp="1" noRot="1" noChangeAspect="1" noTextEdit="1"/>
          </p:cNvSpPr>
          <p:nvPr>
            <p:ph type="sldImg"/>
          </p:nvPr>
        </p:nvSpPr>
        <p:spPr>
          <a:ln/>
        </p:spPr>
      </p:sp>
      <p:sp>
        <p:nvSpPr>
          <p:cNvPr id="98307" name="Segnaposto note 2"/>
          <p:cNvSpPr>
            <a:spLocks noGrp="1"/>
          </p:cNvSpPr>
          <p:nvPr>
            <p:ph type="body" idx="1"/>
          </p:nvPr>
        </p:nvSpPr>
        <p:spPr>
          <a:noFill/>
          <a:ln/>
        </p:spPr>
        <p:txBody>
          <a:bodyPr/>
          <a:lstStyle/>
          <a:p>
            <a:pPr eaLnBrk="1" hangingPunct="1"/>
            <a:endParaRPr lang="it-IT"/>
          </a:p>
        </p:txBody>
      </p:sp>
      <p:sp>
        <p:nvSpPr>
          <p:cNvPr id="98308" name="Segnaposto numero diapositiva 3"/>
          <p:cNvSpPr>
            <a:spLocks noGrp="1"/>
          </p:cNvSpPr>
          <p:nvPr>
            <p:ph type="sldNum" sz="quarter" idx="5"/>
          </p:nvPr>
        </p:nvSpPr>
        <p:spPr>
          <a:noFill/>
        </p:spPr>
        <p:txBody>
          <a:bodyPr/>
          <a:lstStyle/>
          <a:p>
            <a:fld id="{B3A24201-F353-422D-AA23-C7022F7EB50F}" type="slidenum">
              <a:rPr lang="en-US" smtClean="0"/>
              <a:pPr/>
              <a:t>21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723E941F-C5C4-4A1B-A9D5-E2DC19AA2F56}" type="slidenum">
              <a:rPr lang="it-IT" smtClean="0"/>
              <a:pPr/>
              <a:t>28</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723E941F-C5C4-4A1B-A9D5-E2DC19AA2F56}" type="slidenum">
              <a:rPr lang="it-IT" smtClean="0"/>
              <a:pPr/>
              <a:t>29</a:t>
            </a:fld>
            <a:endParaRPr lang="it-IT"/>
          </a:p>
        </p:txBody>
      </p:sp>
    </p:spTree>
    <p:extLst>
      <p:ext uri="{BB962C8B-B14F-4D97-AF65-F5344CB8AC3E}">
        <p14:creationId xmlns:p14="http://schemas.microsoft.com/office/powerpoint/2010/main" val="2666257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723E941F-C5C4-4A1B-A9D5-E2DC19AA2F56}" type="slidenum">
              <a:rPr lang="it-IT" smtClean="0"/>
              <a:pPr/>
              <a:t>30</a:t>
            </a:fld>
            <a:endParaRPr 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723E941F-C5C4-4A1B-A9D5-E2DC19AA2F56}" type="slidenum">
              <a:rPr lang="it-IT" smtClean="0"/>
              <a:pPr/>
              <a:t>31</a:t>
            </a:fld>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723E941F-C5C4-4A1B-A9D5-E2DC19AA2F56}" type="slidenum">
              <a:rPr lang="it-IT" smtClean="0"/>
              <a:pPr/>
              <a:t>32</a:t>
            </a:fld>
            <a:endParaRPr lang="it-IT"/>
          </a:p>
        </p:txBody>
      </p:sp>
    </p:spTree>
    <p:extLst>
      <p:ext uri="{BB962C8B-B14F-4D97-AF65-F5344CB8AC3E}">
        <p14:creationId xmlns:p14="http://schemas.microsoft.com/office/powerpoint/2010/main" val="2345646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723E941F-C5C4-4A1B-A9D5-E2DC19AA2F56}" type="slidenum">
              <a:rPr lang="it-IT" smtClean="0"/>
              <a:pPr/>
              <a:t>33</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pic>
        <p:nvPicPr>
          <p:cNvPr id="2" name="Picture 66" descr="b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035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5"/>
          <p:cNvSpPr>
            <a:spLocks noChangeArrowheads="1"/>
          </p:cNvSpPr>
          <p:nvPr/>
        </p:nvSpPr>
        <p:spPr bwMode="auto">
          <a:xfrm>
            <a:off x="0" y="0"/>
            <a:ext cx="91694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a:solidFill>
                  <a:srgbClr val="2C5986"/>
                </a:solidFill>
                <a:latin typeface="Arial" panose="020B0604020202020204" pitchFamily="34" charset="0"/>
              </a:defRPr>
            </a:lvl1pPr>
            <a:lvl2pPr marL="742950" indent="-285750">
              <a:defRPr>
                <a:solidFill>
                  <a:srgbClr val="2C5986"/>
                </a:solidFill>
                <a:latin typeface="Arial" panose="020B0604020202020204" pitchFamily="34" charset="0"/>
              </a:defRPr>
            </a:lvl2pPr>
            <a:lvl3pPr marL="1143000" indent="-228600">
              <a:defRPr>
                <a:solidFill>
                  <a:srgbClr val="2C5986"/>
                </a:solidFill>
                <a:latin typeface="Arial" panose="020B0604020202020204" pitchFamily="34" charset="0"/>
              </a:defRPr>
            </a:lvl3pPr>
            <a:lvl4pPr marL="1600200" indent="-228600">
              <a:defRPr>
                <a:solidFill>
                  <a:srgbClr val="2C5986"/>
                </a:solidFill>
                <a:latin typeface="Arial" panose="020B0604020202020204" pitchFamily="34" charset="0"/>
              </a:defRPr>
            </a:lvl4pPr>
            <a:lvl5pPr marL="2057400" indent="-228600">
              <a:defRPr>
                <a:solidFill>
                  <a:srgbClr val="2C5986"/>
                </a:solidFill>
                <a:latin typeface="Arial" panose="020B0604020202020204" pitchFamily="34" charset="0"/>
              </a:defRPr>
            </a:lvl5pPr>
            <a:lvl6pPr marL="2514600" indent="-228600" eaLnBrk="0" fontAlgn="base" hangingPunct="0">
              <a:spcBef>
                <a:spcPct val="0"/>
              </a:spcBef>
              <a:spcAft>
                <a:spcPct val="0"/>
              </a:spcAft>
              <a:defRPr>
                <a:solidFill>
                  <a:srgbClr val="2C5986"/>
                </a:solidFill>
                <a:latin typeface="Arial" panose="020B0604020202020204" pitchFamily="34" charset="0"/>
              </a:defRPr>
            </a:lvl6pPr>
            <a:lvl7pPr marL="2971800" indent="-228600" eaLnBrk="0" fontAlgn="base" hangingPunct="0">
              <a:spcBef>
                <a:spcPct val="0"/>
              </a:spcBef>
              <a:spcAft>
                <a:spcPct val="0"/>
              </a:spcAft>
              <a:defRPr>
                <a:solidFill>
                  <a:srgbClr val="2C5986"/>
                </a:solidFill>
                <a:latin typeface="Arial" panose="020B0604020202020204" pitchFamily="34" charset="0"/>
              </a:defRPr>
            </a:lvl7pPr>
            <a:lvl8pPr marL="3429000" indent="-228600" eaLnBrk="0" fontAlgn="base" hangingPunct="0">
              <a:spcBef>
                <a:spcPct val="0"/>
              </a:spcBef>
              <a:spcAft>
                <a:spcPct val="0"/>
              </a:spcAft>
              <a:defRPr>
                <a:solidFill>
                  <a:srgbClr val="2C5986"/>
                </a:solidFill>
                <a:latin typeface="Arial" panose="020B0604020202020204" pitchFamily="34" charset="0"/>
              </a:defRPr>
            </a:lvl8pPr>
            <a:lvl9pPr marL="3886200" indent="-228600" eaLnBrk="0" fontAlgn="base" hangingPunct="0">
              <a:spcBef>
                <a:spcPct val="0"/>
              </a:spcBef>
              <a:spcAft>
                <a:spcPct val="0"/>
              </a:spcAft>
              <a:defRPr>
                <a:solidFill>
                  <a:srgbClr val="2C5986"/>
                </a:solidFill>
                <a:latin typeface="Arial" panose="020B0604020202020204" pitchFamily="34" charset="0"/>
              </a:defRPr>
            </a:lvl9pPr>
          </a:lstStyle>
          <a:p>
            <a:pPr>
              <a:spcBef>
                <a:spcPct val="20000"/>
              </a:spcBef>
              <a:defRPr/>
            </a:pPr>
            <a:endParaRPr lang="it-IT" altLang="it-IT"/>
          </a:p>
        </p:txBody>
      </p:sp>
      <p:pic>
        <p:nvPicPr>
          <p:cNvPr id="4" name="Picture 74" descr="powerpoint1_sec"/>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5532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1"/>
          <p:cNvSpPr txBox="1">
            <a:spLocks noChangeArrowheads="1"/>
          </p:cNvSpPr>
          <p:nvPr userDrawn="1"/>
        </p:nvSpPr>
        <p:spPr bwMode="auto">
          <a:xfrm>
            <a:off x="228600" y="6569075"/>
            <a:ext cx="4495800" cy="274638"/>
          </a:xfrm>
          <a:prstGeom prst="rect">
            <a:avLst/>
          </a:prstGeom>
          <a:noFill/>
          <a:ln w="9525">
            <a:noFill/>
            <a:miter lim="800000"/>
            <a:headEnd/>
            <a:tailEnd/>
          </a:ln>
          <a:effectLst/>
        </p:spPr>
        <p:txBody>
          <a:bodyPr>
            <a:spAutoFit/>
          </a:bodyPr>
          <a:lstStyle>
            <a:lvl1pPr eaLnBrk="0" hangingPunct="0">
              <a:spcBef>
                <a:spcPct val="20000"/>
              </a:spcBef>
              <a:defRPr>
                <a:solidFill>
                  <a:srgbClr val="2C5986"/>
                </a:solidFill>
                <a:latin typeface="Arial" panose="020B0604020202020204" pitchFamily="34" charset="0"/>
              </a:defRPr>
            </a:lvl1pPr>
            <a:lvl2pPr marL="742950" indent="-285750" eaLnBrk="0" hangingPunct="0">
              <a:spcBef>
                <a:spcPct val="20000"/>
              </a:spcBef>
              <a:defRPr>
                <a:solidFill>
                  <a:srgbClr val="2C5986"/>
                </a:solidFill>
                <a:latin typeface="Arial" panose="020B0604020202020204" pitchFamily="34" charset="0"/>
              </a:defRPr>
            </a:lvl2pPr>
            <a:lvl3pPr marL="1143000" indent="-228600" eaLnBrk="0" hangingPunct="0">
              <a:spcBef>
                <a:spcPct val="20000"/>
              </a:spcBef>
              <a:defRPr>
                <a:solidFill>
                  <a:srgbClr val="2C5986"/>
                </a:solidFill>
                <a:latin typeface="Arial" panose="020B0604020202020204" pitchFamily="34" charset="0"/>
              </a:defRPr>
            </a:lvl3pPr>
            <a:lvl4pPr marL="1600200" indent="-228600" eaLnBrk="0" hangingPunct="0">
              <a:spcBef>
                <a:spcPct val="20000"/>
              </a:spcBef>
              <a:defRPr>
                <a:solidFill>
                  <a:srgbClr val="2C5986"/>
                </a:solidFill>
                <a:latin typeface="Arial" panose="020B0604020202020204" pitchFamily="34" charset="0"/>
              </a:defRPr>
            </a:lvl4pPr>
            <a:lvl5pPr marL="2057400" indent="-228600" eaLnBrk="0" hangingPunct="0">
              <a:spcBef>
                <a:spcPct val="20000"/>
              </a:spcBef>
              <a:defRPr>
                <a:solidFill>
                  <a:srgbClr val="2C5986"/>
                </a:solidFill>
                <a:latin typeface="Arial" panose="020B0604020202020204" pitchFamily="34" charset="0"/>
              </a:defRPr>
            </a:lvl5pPr>
            <a:lvl6pPr marL="2514600" indent="-228600" eaLnBrk="0" fontAlgn="base" hangingPunct="0">
              <a:spcBef>
                <a:spcPct val="20000"/>
              </a:spcBef>
              <a:spcAft>
                <a:spcPct val="0"/>
              </a:spcAft>
              <a:defRPr>
                <a:solidFill>
                  <a:srgbClr val="2C5986"/>
                </a:solidFill>
                <a:latin typeface="Arial" panose="020B0604020202020204" pitchFamily="34" charset="0"/>
              </a:defRPr>
            </a:lvl6pPr>
            <a:lvl7pPr marL="2971800" indent="-228600" eaLnBrk="0" fontAlgn="base" hangingPunct="0">
              <a:spcBef>
                <a:spcPct val="20000"/>
              </a:spcBef>
              <a:spcAft>
                <a:spcPct val="0"/>
              </a:spcAft>
              <a:defRPr>
                <a:solidFill>
                  <a:srgbClr val="2C5986"/>
                </a:solidFill>
                <a:latin typeface="Arial" panose="020B0604020202020204" pitchFamily="34" charset="0"/>
              </a:defRPr>
            </a:lvl7pPr>
            <a:lvl8pPr marL="3429000" indent="-228600" eaLnBrk="0" fontAlgn="base" hangingPunct="0">
              <a:spcBef>
                <a:spcPct val="20000"/>
              </a:spcBef>
              <a:spcAft>
                <a:spcPct val="0"/>
              </a:spcAft>
              <a:defRPr>
                <a:solidFill>
                  <a:srgbClr val="2C5986"/>
                </a:solidFill>
                <a:latin typeface="Arial" panose="020B0604020202020204" pitchFamily="34" charset="0"/>
              </a:defRPr>
            </a:lvl8pPr>
            <a:lvl9pPr marL="3886200" indent="-228600" eaLnBrk="0" fontAlgn="base" hangingPunct="0">
              <a:spcBef>
                <a:spcPct val="20000"/>
              </a:spcBef>
              <a:spcAft>
                <a:spcPct val="0"/>
              </a:spcAft>
              <a:defRPr>
                <a:solidFill>
                  <a:srgbClr val="2C5986"/>
                </a:solidFill>
                <a:latin typeface="Arial" panose="020B0604020202020204" pitchFamily="34" charset="0"/>
              </a:defRPr>
            </a:lvl9pPr>
          </a:lstStyle>
          <a:p>
            <a:pPr algn="r">
              <a:spcBef>
                <a:spcPct val="50000"/>
              </a:spcBef>
              <a:defRPr/>
            </a:pPr>
            <a:r>
              <a:rPr lang="it-IT" altLang="it-IT" sz="1200" b="1" dirty="0">
                <a:solidFill>
                  <a:srgbClr val="003F6E"/>
                </a:solidFill>
              </a:rPr>
              <a:t>Sistemi Energetici per Ingegneria Fisica</a:t>
            </a:r>
          </a:p>
        </p:txBody>
      </p:sp>
      <p:sp>
        <p:nvSpPr>
          <p:cNvPr id="6" name="Slide Number Placeholder 3"/>
          <p:cNvSpPr>
            <a:spLocks noGrp="1"/>
          </p:cNvSpPr>
          <p:nvPr>
            <p:ph type="sldNum" sz="quarter" idx="10"/>
          </p:nvPr>
        </p:nvSpPr>
        <p:spPr/>
        <p:txBody>
          <a:bodyPr/>
          <a:lstStyle>
            <a:lvl1pPr>
              <a:defRPr/>
            </a:lvl1pPr>
          </a:lstStyle>
          <a:p>
            <a:pPr>
              <a:defRPr/>
            </a:pPr>
            <a:fld id="{65840262-E652-4E5A-87E7-932D08244FB2}" type="slidenum">
              <a:rPr lang="it-IT" altLang="it-IT"/>
              <a:pPr>
                <a:defRPr/>
              </a:pPr>
              <a:t>‹N›</a:t>
            </a:fld>
            <a:endParaRPr lang="it-IT" altLang="it-IT"/>
          </a:p>
        </p:txBody>
      </p:sp>
    </p:spTree>
    <p:extLst>
      <p:ext uri="{BB962C8B-B14F-4D97-AF65-F5344CB8AC3E}">
        <p14:creationId xmlns:p14="http://schemas.microsoft.com/office/powerpoint/2010/main" val="527791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p:cNvSpPr>
            <a:spLocks noGrp="1" noChangeArrowheads="1"/>
          </p:cNvSpPr>
          <p:nvPr>
            <p:ph type="sldNum" sz="quarter" idx="10"/>
          </p:nvPr>
        </p:nvSpPr>
        <p:spPr>
          <a:ln/>
        </p:spPr>
        <p:txBody>
          <a:bodyPr/>
          <a:lstStyle>
            <a:lvl1pPr>
              <a:defRPr/>
            </a:lvl1pPr>
          </a:lstStyle>
          <a:p>
            <a:pPr>
              <a:defRPr/>
            </a:pPr>
            <a:fld id="{D7AAD863-ACA2-47F4-A53D-58FC68D6F5E1}" type="slidenum">
              <a:rPr lang="it-IT" altLang="it-IT"/>
              <a:pPr>
                <a:defRPr/>
              </a:pPr>
              <a:t>‹N›</a:t>
            </a:fld>
            <a:endParaRPr lang="it-IT" altLang="it-IT"/>
          </a:p>
        </p:txBody>
      </p:sp>
    </p:spTree>
    <p:extLst>
      <p:ext uri="{BB962C8B-B14F-4D97-AF65-F5344CB8AC3E}">
        <p14:creationId xmlns:p14="http://schemas.microsoft.com/office/powerpoint/2010/main" val="1659269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891338" y="34925"/>
            <a:ext cx="2057400" cy="598487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719138" y="34925"/>
            <a:ext cx="6019800" cy="598487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p:cNvSpPr>
            <a:spLocks noGrp="1" noChangeArrowheads="1"/>
          </p:cNvSpPr>
          <p:nvPr>
            <p:ph type="sldNum" sz="quarter" idx="10"/>
          </p:nvPr>
        </p:nvSpPr>
        <p:spPr>
          <a:ln/>
        </p:spPr>
        <p:txBody>
          <a:bodyPr/>
          <a:lstStyle>
            <a:lvl1pPr>
              <a:defRPr/>
            </a:lvl1pPr>
          </a:lstStyle>
          <a:p>
            <a:pPr>
              <a:defRPr/>
            </a:pPr>
            <a:fld id="{63540A2A-37BE-478F-926F-48FCAA4C27A0}" type="slidenum">
              <a:rPr lang="it-IT" altLang="it-IT"/>
              <a:pPr>
                <a:defRPr/>
              </a:pPr>
              <a:t>‹N›</a:t>
            </a:fld>
            <a:endParaRPr lang="it-IT" altLang="it-IT"/>
          </a:p>
        </p:txBody>
      </p:sp>
    </p:spTree>
    <p:extLst>
      <p:ext uri="{BB962C8B-B14F-4D97-AF65-F5344CB8AC3E}">
        <p14:creationId xmlns:p14="http://schemas.microsoft.com/office/powerpoint/2010/main" val="491117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DF6267D0-7470-4F1D-85A1-AC8CFA53B948}" type="slidenum">
              <a:rPr lang="en-US"/>
              <a:pPr>
                <a:defRPr/>
              </a:pPr>
              <a:t>‹N›</a:t>
            </a:fld>
            <a:endParaRPr lang="en-US"/>
          </a:p>
        </p:txBody>
      </p:sp>
    </p:spTree>
    <p:extLst>
      <p:ext uri="{BB962C8B-B14F-4D97-AF65-F5344CB8AC3E}">
        <p14:creationId xmlns:p14="http://schemas.microsoft.com/office/powerpoint/2010/main" val="260101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2" name="Picture 66" descr="b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035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5"/>
          <p:cNvSpPr>
            <a:spLocks noChangeArrowheads="1"/>
          </p:cNvSpPr>
          <p:nvPr/>
        </p:nvSpPr>
        <p:spPr bwMode="auto">
          <a:xfrm>
            <a:off x="0" y="0"/>
            <a:ext cx="91694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spcBef>
                <a:spcPct val="20000"/>
              </a:spcBef>
              <a:defRPr/>
            </a:pPr>
            <a:endParaRPr lang="it-IT" altLang="it-IT">
              <a:solidFill>
                <a:srgbClr val="000000"/>
              </a:solidFill>
            </a:endParaRPr>
          </a:p>
        </p:txBody>
      </p:sp>
    </p:spTree>
    <p:extLst>
      <p:ext uri="{BB962C8B-B14F-4D97-AF65-F5344CB8AC3E}">
        <p14:creationId xmlns:p14="http://schemas.microsoft.com/office/powerpoint/2010/main" val="2454910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p:cNvSpPr>
            <a:spLocks noGrp="1" noChangeArrowheads="1"/>
          </p:cNvSpPr>
          <p:nvPr>
            <p:ph type="sldNum" sz="quarter" idx="10"/>
          </p:nvPr>
        </p:nvSpPr>
        <p:spPr>
          <a:ln/>
        </p:spPr>
        <p:txBody>
          <a:bodyPr/>
          <a:lstStyle>
            <a:lvl1pPr>
              <a:defRPr/>
            </a:lvl1pPr>
          </a:lstStyle>
          <a:p>
            <a:pPr>
              <a:defRPr/>
            </a:pPr>
            <a:fld id="{4502116C-81CC-45AD-8EBE-E0E42B15EBB4}" type="slidenum">
              <a:rPr lang="it-IT"/>
              <a:pPr>
                <a:defRPr/>
              </a:pPr>
              <a:t>‹N›</a:t>
            </a:fld>
            <a:endParaRPr lang="it-IT"/>
          </a:p>
        </p:txBody>
      </p:sp>
    </p:spTree>
    <p:extLst>
      <p:ext uri="{BB962C8B-B14F-4D97-AF65-F5344CB8AC3E}">
        <p14:creationId xmlns:p14="http://schemas.microsoft.com/office/powerpoint/2010/main" val="2141889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68"/>
          <p:cNvSpPr>
            <a:spLocks noGrp="1" noChangeArrowheads="1"/>
          </p:cNvSpPr>
          <p:nvPr>
            <p:ph type="sldNum" sz="quarter" idx="10"/>
          </p:nvPr>
        </p:nvSpPr>
        <p:spPr>
          <a:ln/>
        </p:spPr>
        <p:txBody>
          <a:bodyPr/>
          <a:lstStyle>
            <a:lvl1pPr>
              <a:defRPr/>
            </a:lvl1pPr>
          </a:lstStyle>
          <a:p>
            <a:pPr>
              <a:defRPr/>
            </a:pPr>
            <a:fld id="{E0816774-1F7A-4BC9-B875-F5749BB594BB}" type="slidenum">
              <a:rPr lang="it-IT"/>
              <a:pPr>
                <a:defRPr/>
              </a:pPr>
              <a:t>‹N›</a:t>
            </a:fld>
            <a:endParaRPr lang="it-IT"/>
          </a:p>
        </p:txBody>
      </p:sp>
    </p:spTree>
    <p:extLst>
      <p:ext uri="{BB962C8B-B14F-4D97-AF65-F5344CB8AC3E}">
        <p14:creationId xmlns:p14="http://schemas.microsoft.com/office/powerpoint/2010/main" val="2603659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719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10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8"/>
          <p:cNvSpPr>
            <a:spLocks noGrp="1" noChangeArrowheads="1"/>
          </p:cNvSpPr>
          <p:nvPr>
            <p:ph type="sldNum" sz="quarter" idx="10"/>
          </p:nvPr>
        </p:nvSpPr>
        <p:spPr>
          <a:ln/>
        </p:spPr>
        <p:txBody>
          <a:bodyPr/>
          <a:lstStyle>
            <a:lvl1pPr>
              <a:defRPr/>
            </a:lvl1pPr>
          </a:lstStyle>
          <a:p>
            <a:pPr>
              <a:defRPr/>
            </a:pPr>
            <a:fld id="{61416B4D-FC65-4E17-B616-090244DC50BD}" type="slidenum">
              <a:rPr lang="it-IT"/>
              <a:pPr>
                <a:defRPr/>
              </a:pPr>
              <a:t>‹N›</a:t>
            </a:fld>
            <a:endParaRPr lang="it-IT"/>
          </a:p>
        </p:txBody>
      </p:sp>
    </p:spTree>
    <p:extLst>
      <p:ext uri="{BB962C8B-B14F-4D97-AF65-F5344CB8AC3E}">
        <p14:creationId xmlns:p14="http://schemas.microsoft.com/office/powerpoint/2010/main" val="139338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8"/>
          <p:cNvSpPr>
            <a:spLocks noGrp="1" noChangeArrowheads="1"/>
          </p:cNvSpPr>
          <p:nvPr>
            <p:ph type="sldNum" sz="quarter" idx="10"/>
          </p:nvPr>
        </p:nvSpPr>
        <p:spPr>
          <a:ln/>
        </p:spPr>
        <p:txBody>
          <a:bodyPr/>
          <a:lstStyle>
            <a:lvl1pPr>
              <a:defRPr/>
            </a:lvl1pPr>
          </a:lstStyle>
          <a:p>
            <a:pPr>
              <a:defRPr/>
            </a:pPr>
            <a:fld id="{F651FB03-1A8A-46C0-929F-CF672B60F245}" type="slidenum">
              <a:rPr lang="it-IT"/>
              <a:pPr>
                <a:defRPr/>
              </a:pPr>
              <a:t>‹N›</a:t>
            </a:fld>
            <a:endParaRPr lang="it-IT"/>
          </a:p>
        </p:txBody>
      </p:sp>
    </p:spTree>
    <p:extLst>
      <p:ext uri="{BB962C8B-B14F-4D97-AF65-F5344CB8AC3E}">
        <p14:creationId xmlns:p14="http://schemas.microsoft.com/office/powerpoint/2010/main" val="4245312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719138" y="214289"/>
            <a:ext cx="5943600" cy="357191"/>
          </a:xfrm>
        </p:spPr>
        <p:txBody>
          <a:bodyPr/>
          <a:lstStyle>
            <a:lvl1pPr>
              <a:defRPr sz="2400"/>
            </a:lvl1pPr>
          </a:lstStyle>
          <a:p>
            <a:r>
              <a:rPr lang="it-IT" dirty="0"/>
              <a:t>Fare clic per modificare lo stile del titolo</a:t>
            </a:r>
          </a:p>
        </p:txBody>
      </p:sp>
      <p:sp>
        <p:nvSpPr>
          <p:cNvPr id="3" name="Rectangle 68"/>
          <p:cNvSpPr>
            <a:spLocks noGrp="1" noChangeArrowheads="1"/>
          </p:cNvSpPr>
          <p:nvPr>
            <p:ph type="sldNum" sz="quarter" idx="10"/>
          </p:nvPr>
        </p:nvSpPr>
        <p:spPr>
          <a:ln/>
        </p:spPr>
        <p:txBody>
          <a:bodyPr/>
          <a:lstStyle>
            <a:lvl1pPr>
              <a:defRPr/>
            </a:lvl1pPr>
          </a:lstStyle>
          <a:p>
            <a:pPr>
              <a:defRPr/>
            </a:pPr>
            <a:fld id="{027F67DD-25B3-4659-B368-2C18D61812C2}" type="slidenum">
              <a:rPr lang="it-IT"/>
              <a:pPr>
                <a:defRPr/>
              </a:pPr>
              <a:t>‹N›</a:t>
            </a:fld>
            <a:endParaRPr lang="it-IT"/>
          </a:p>
        </p:txBody>
      </p:sp>
    </p:spTree>
    <p:extLst>
      <p:ext uri="{BB962C8B-B14F-4D97-AF65-F5344CB8AC3E}">
        <p14:creationId xmlns:p14="http://schemas.microsoft.com/office/powerpoint/2010/main" val="100985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8"/>
          <p:cNvSpPr>
            <a:spLocks noGrp="1" noChangeArrowheads="1"/>
          </p:cNvSpPr>
          <p:nvPr>
            <p:ph type="sldNum" sz="quarter" idx="10"/>
          </p:nvPr>
        </p:nvSpPr>
        <p:spPr>
          <a:ln/>
        </p:spPr>
        <p:txBody>
          <a:bodyPr/>
          <a:lstStyle>
            <a:lvl1pPr>
              <a:defRPr/>
            </a:lvl1pPr>
          </a:lstStyle>
          <a:p>
            <a:pPr>
              <a:defRPr/>
            </a:pPr>
            <a:fld id="{4FF6865F-F115-4364-90AD-455A8E2AA180}" type="slidenum">
              <a:rPr lang="it-IT"/>
              <a:pPr>
                <a:defRPr/>
              </a:pPr>
              <a:t>‹N›</a:t>
            </a:fld>
            <a:endParaRPr lang="it-IT"/>
          </a:p>
        </p:txBody>
      </p:sp>
    </p:spTree>
    <p:extLst>
      <p:ext uri="{BB962C8B-B14F-4D97-AF65-F5344CB8AC3E}">
        <p14:creationId xmlns:p14="http://schemas.microsoft.com/office/powerpoint/2010/main" val="3047042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p:cNvSpPr>
            <a:spLocks noGrp="1" noChangeArrowheads="1"/>
          </p:cNvSpPr>
          <p:nvPr>
            <p:ph type="sldNum" sz="quarter" idx="10"/>
          </p:nvPr>
        </p:nvSpPr>
        <p:spPr>
          <a:ln/>
        </p:spPr>
        <p:txBody>
          <a:bodyPr/>
          <a:lstStyle>
            <a:lvl1pPr>
              <a:defRPr/>
            </a:lvl1pPr>
          </a:lstStyle>
          <a:p>
            <a:pPr>
              <a:defRPr/>
            </a:pPr>
            <a:fld id="{180C3FBB-681B-4279-8D0D-C42CD956E844}" type="slidenum">
              <a:rPr lang="it-IT" altLang="it-IT"/>
              <a:pPr>
                <a:defRPr/>
              </a:pPr>
              <a:t>‹N›</a:t>
            </a:fld>
            <a:endParaRPr lang="it-IT" altLang="it-IT"/>
          </a:p>
        </p:txBody>
      </p:sp>
    </p:spTree>
    <p:extLst>
      <p:ext uri="{BB962C8B-B14F-4D97-AF65-F5344CB8AC3E}">
        <p14:creationId xmlns:p14="http://schemas.microsoft.com/office/powerpoint/2010/main" val="26366385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p:cNvSpPr>
            <a:spLocks noGrp="1" noChangeArrowheads="1"/>
          </p:cNvSpPr>
          <p:nvPr>
            <p:ph type="sldNum" sz="quarter" idx="10"/>
          </p:nvPr>
        </p:nvSpPr>
        <p:spPr>
          <a:ln/>
        </p:spPr>
        <p:txBody>
          <a:bodyPr/>
          <a:lstStyle>
            <a:lvl1pPr>
              <a:defRPr/>
            </a:lvl1pPr>
          </a:lstStyle>
          <a:p>
            <a:pPr>
              <a:defRPr/>
            </a:pPr>
            <a:fld id="{33E20324-25A4-4BB7-9927-1D4B552C74C6}" type="slidenum">
              <a:rPr lang="it-IT"/>
              <a:pPr>
                <a:defRPr/>
              </a:pPr>
              <a:t>‹N›</a:t>
            </a:fld>
            <a:endParaRPr lang="it-IT"/>
          </a:p>
        </p:txBody>
      </p:sp>
    </p:spTree>
    <p:extLst>
      <p:ext uri="{BB962C8B-B14F-4D97-AF65-F5344CB8AC3E}">
        <p14:creationId xmlns:p14="http://schemas.microsoft.com/office/powerpoint/2010/main" val="1912348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p:cNvSpPr>
            <a:spLocks noGrp="1" noChangeArrowheads="1"/>
          </p:cNvSpPr>
          <p:nvPr>
            <p:ph type="sldNum" sz="quarter" idx="10"/>
          </p:nvPr>
        </p:nvSpPr>
        <p:spPr>
          <a:ln/>
        </p:spPr>
        <p:txBody>
          <a:bodyPr/>
          <a:lstStyle>
            <a:lvl1pPr>
              <a:defRPr/>
            </a:lvl1pPr>
          </a:lstStyle>
          <a:p>
            <a:pPr>
              <a:defRPr/>
            </a:pPr>
            <a:fld id="{7B84ABEE-3533-4788-ACA3-35D20F836242}" type="slidenum">
              <a:rPr lang="it-IT"/>
              <a:pPr>
                <a:defRPr/>
              </a:pPr>
              <a:t>‹N›</a:t>
            </a:fld>
            <a:endParaRPr lang="it-IT"/>
          </a:p>
        </p:txBody>
      </p:sp>
    </p:spTree>
    <p:extLst>
      <p:ext uri="{BB962C8B-B14F-4D97-AF65-F5344CB8AC3E}">
        <p14:creationId xmlns:p14="http://schemas.microsoft.com/office/powerpoint/2010/main" val="1339066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p:cNvSpPr>
            <a:spLocks noGrp="1" noChangeArrowheads="1"/>
          </p:cNvSpPr>
          <p:nvPr>
            <p:ph type="sldNum" sz="quarter" idx="10"/>
          </p:nvPr>
        </p:nvSpPr>
        <p:spPr>
          <a:ln/>
        </p:spPr>
        <p:txBody>
          <a:bodyPr/>
          <a:lstStyle>
            <a:lvl1pPr>
              <a:defRPr/>
            </a:lvl1pPr>
          </a:lstStyle>
          <a:p>
            <a:pPr>
              <a:defRPr/>
            </a:pPr>
            <a:fld id="{0620AFCE-AAE6-4DEB-B167-7DE3961B305D}" type="slidenum">
              <a:rPr lang="it-IT"/>
              <a:pPr>
                <a:defRPr/>
              </a:pPr>
              <a:t>‹N›</a:t>
            </a:fld>
            <a:endParaRPr lang="it-IT"/>
          </a:p>
        </p:txBody>
      </p:sp>
    </p:spTree>
    <p:extLst>
      <p:ext uri="{BB962C8B-B14F-4D97-AF65-F5344CB8AC3E}">
        <p14:creationId xmlns:p14="http://schemas.microsoft.com/office/powerpoint/2010/main" val="19374126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891338" y="34925"/>
            <a:ext cx="2057400" cy="598487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719138" y="34925"/>
            <a:ext cx="6019800" cy="598487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p:cNvSpPr>
            <a:spLocks noGrp="1" noChangeArrowheads="1"/>
          </p:cNvSpPr>
          <p:nvPr>
            <p:ph type="sldNum" sz="quarter" idx="10"/>
          </p:nvPr>
        </p:nvSpPr>
        <p:spPr>
          <a:ln/>
        </p:spPr>
        <p:txBody>
          <a:bodyPr/>
          <a:lstStyle>
            <a:lvl1pPr>
              <a:defRPr/>
            </a:lvl1pPr>
          </a:lstStyle>
          <a:p>
            <a:pPr>
              <a:defRPr/>
            </a:pPr>
            <a:fld id="{2C73CBBF-CE65-4D9D-A965-0EEC505B7E0E}" type="slidenum">
              <a:rPr lang="it-IT"/>
              <a:pPr>
                <a:defRPr/>
              </a:pPr>
              <a:t>‹N›</a:t>
            </a:fld>
            <a:endParaRPr lang="it-IT"/>
          </a:p>
        </p:txBody>
      </p:sp>
    </p:spTree>
    <p:extLst>
      <p:ext uri="{BB962C8B-B14F-4D97-AF65-F5344CB8AC3E}">
        <p14:creationId xmlns:p14="http://schemas.microsoft.com/office/powerpoint/2010/main" val="17931899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719138" y="34925"/>
            <a:ext cx="5943600" cy="838200"/>
          </a:xfrm>
        </p:spPr>
        <p:txBody>
          <a:bodyPr/>
          <a:lstStyle/>
          <a:p>
            <a:r>
              <a:rPr lang="it-IT"/>
              <a:t>Fare clic per modificare lo stile del titolo</a:t>
            </a:r>
          </a:p>
        </p:txBody>
      </p:sp>
      <p:sp>
        <p:nvSpPr>
          <p:cNvPr id="3" name="Segnaposto tabella 2"/>
          <p:cNvSpPr>
            <a:spLocks noGrp="1"/>
          </p:cNvSpPr>
          <p:nvPr>
            <p:ph type="tbl" idx="1"/>
          </p:nvPr>
        </p:nvSpPr>
        <p:spPr>
          <a:xfrm>
            <a:off x="719138" y="1066800"/>
            <a:ext cx="8229600" cy="4953000"/>
          </a:xfrm>
        </p:spPr>
        <p:txBody>
          <a:bodyPr/>
          <a:lstStyle/>
          <a:p>
            <a:pPr lvl="0"/>
            <a:endParaRPr lang="it-IT" noProof="0"/>
          </a:p>
        </p:txBody>
      </p:sp>
      <p:sp>
        <p:nvSpPr>
          <p:cNvPr id="4" name="Rectangle 68"/>
          <p:cNvSpPr>
            <a:spLocks noGrp="1" noChangeArrowheads="1"/>
          </p:cNvSpPr>
          <p:nvPr>
            <p:ph type="sldNum" sz="quarter" idx="10"/>
          </p:nvPr>
        </p:nvSpPr>
        <p:spPr>
          <a:ln/>
        </p:spPr>
        <p:txBody>
          <a:bodyPr/>
          <a:lstStyle>
            <a:lvl1pPr>
              <a:defRPr/>
            </a:lvl1pPr>
          </a:lstStyle>
          <a:p>
            <a:pPr>
              <a:defRPr/>
            </a:pPr>
            <a:fld id="{AA5E03B0-E37B-4352-8893-730B183B5A00}" type="slidenum">
              <a:rPr lang="it-IT"/>
              <a:pPr>
                <a:defRPr/>
              </a:pPr>
              <a:t>‹N›</a:t>
            </a:fld>
            <a:endParaRPr lang="it-IT"/>
          </a:p>
        </p:txBody>
      </p:sp>
    </p:spTree>
    <p:extLst>
      <p:ext uri="{BB962C8B-B14F-4D97-AF65-F5344CB8AC3E}">
        <p14:creationId xmlns:p14="http://schemas.microsoft.com/office/powerpoint/2010/main" val="115097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68"/>
          <p:cNvSpPr>
            <a:spLocks noGrp="1" noChangeArrowheads="1"/>
          </p:cNvSpPr>
          <p:nvPr>
            <p:ph type="sldNum" sz="quarter" idx="10"/>
          </p:nvPr>
        </p:nvSpPr>
        <p:spPr>
          <a:ln/>
        </p:spPr>
        <p:txBody>
          <a:bodyPr/>
          <a:lstStyle>
            <a:lvl1pPr>
              <a:defRPr/>
            </a:lvl1pPr>
          </a:lstStyle>
          <a:p>
            <a:pPr>
              <a:defRPr/>
            </a:pPr>
            <a:fld id="{A09C7477-00EA-4BF0-A41D-ABFB8E6DA691}" type="slidenum">
              <a:rPr lang="it-IT" altLang="it-IT"/>
              <a:pPr>
                <a:defRPr/>
              </a:pPr>
              <a:t>‹N›</a:t>
            </a:fld>
            <a:endParaRPr lang="it-IT" altLang="it-IT"/>
          </a:p>
        </p:txBody>
      </p:sp>
    </p:spTree>
    <p:extLst>
      <p:ext uri="{BB962C8B-B14F-4D97-AF65-F5344CB8AC3E}">
        <p14:creationId xmlns:p14="http://schemas.microsoft.com/office/powerpoint/2010/main" val="291461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719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10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8"/>
          <p:cNvSpPr>
            <a:spLocks noGrp="1" noChangeArrowheads="1"/>
          </p:cNvSpPr>
          <p:nvPr>
            <p:ph type="sldNum" sz="quarter" idx="10"/>
          </p:nvPr>
        </p:nvSpPr>
        <p:spPr>
          <a:ln/>
        </p:spPr>
        <p:txBody>
          <a:bodyPr/>
          <a:lstStyle>
            <a:lvl1pPr>
              <a:defRPr/>
            </a:lvl1pPr>
          </a:lstStyle>
          <a:p>
            <a:pPr>
              <a:defRPr/>
            </a:pPr>
            <a:fld id="{637C8A7E-BD44-4678-9D36-ED2D5047D8E8}" type="slidenum">
              <a:rPr lang="it-IT" altLang="it-IT"/>
              <a:pPr>
                <a:defRPr/>
              </a:pPr>
              <a:t>‹N›</a:t>
            </a:fld>
            <a:endParaRPr lang="it-IT" altLang="it-IT"/>
          </a:p>
        </p:txBody>
      </p:sp>
    </p:spTree>
    <p:extLst>
      <p:ext uri="{BB962C8B-B14F-4D97-AF65-F5344CB8AC3E}">
        <p14:creationId xmlns:p14="http://schemas.microsoft.com/office/powerpoint/2010/main" val="2242800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8"/>
          <p:cNvSpPr>
            <a:spLocks noGrp="1" noChangeArrowheads="1"/>
          </p:cNvSpPr>
          <p:nvPr>
            <p:ph type="sldNum" sz="quarter" idx="10"/>
          </p:nvPr>
        </p:nvSpPr>
        <p:spPr>
          <a:ln/>
        </p:spPr>
        <p:txBody>
          <a:bodyPr/>
          <a:lstStyle>
            <a:lvl1pPr>
              <a:defRPr/>
            </a:lvl1pPr>
          </a:lstStyle>
          <a:p>
            <a:pPr>
              <a:defRPr/>
            </a:pPr>
            <a:fld id="{5BD8B129-6D84-4FB8-828A-E5757E2DBDF4}" type="slidenum">
              <a:rPr lang="it-IT" altLang="it-IT"/>
              <a:pPr>
                <a:defRPr/>
              </a:pPr>
              <a:t>‹N›</a:t>
            </a:fld>
            <a:endParaRPr lang="it-IT" altLang="it-IT"/>
          </a:p>
        </p:txBody>
      </p:sp>
    </p:spTree>
    <p:extLst>
      <p:ext uri="{BB962C8B-B14F-4D97-AF65-F5344CB8AC3E}">
        <p14:creationId xmlns:p14="http://schemas.microsoft.com/office/powerpoint/2010/main" val="222332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68"/>
          <p:cNvSpPr>
            <a:spLocks noGrp="1" noChangeArrowheads="1"/>
          </p:cNvSpPr>
          <p:nvPr>
            <p:ph type="sldNum" sz="quarter" idx="10"/>
          </p:nvPr>
        </p:nvSpPr>
        <p:spPr>
          <a:ln/>
        </p:spPr>
        <p:txBody>
          <a:bodyPr/>
          <a:lstStyle>
            <a:lvl1pPr>
              <a:defRPr/>
            </a:lvl1pPr>
          </a:lstStyle>
          <a:p>
            <a:pPr>
              <a:defRPr/>
            </a:pPr>
            <a:fld id="{2C99111E-D212-4ABF-AA33-CFADAFC449FC}" type="slidenum">
              <a:rPr lang="it-IT" altLang="it-IT"/>
              <a:pPr>
                <a:defRPr/>
              </a:pPr>
              <a:t>‹N›</a:t>
            </a:fld>
            <a:endParaRPr lang="it-IT" altLang="it-IT"/>
          </a:p>
        </p:txBody>
      </p:sp>
    </p:spTree>
    <p:extLst>
      <p:ext uri="{BB962C8B-B14F-4D97-AF65-F5344CB8AC3E}">
        <p14:creationId xmlns:p14="http://schemas.microsoft.com/office/powerpoint/2010/main" val="225938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8"/>
          <p:cNvSpPr>
            <a:spLocks noGrp="1" noChangeArrowheads="1"/>
          </p:cNvSpPr>
          <p:nvPr>
            <p:ph type="sldNum" sz="quarter" idx="10"/>
          </p:nvPr>
        </p:nvSpPr>
        <p:spPr>
          <a:ln/>
        </p:spPr>
        <p:txBody>
          <a:bodyPr/>
          <a:lstStyle>
            <a:lvl1pPr>
              <a:defRPr/>
            </a:lvl1pPr>
          </a:lstStyle>
          <a:p>
            <a:pPr>
              <a:defRPr/>
            </a:pPr>
            <a:fld id="{A6B1C9A0-F2F2-4E5A-BB75-03A790B24C1D}" type="slidenum">
              <a:rPr lang="it-IT" altLang="it-IT"/>
              <a:pPr>
                <a:defRPr/>
              </a:pPr>
              <a:t>‹N›</a:t>
            </a:fld>
            <a:endParaRPr lang="it-IT" altLang="it-IT"/>
          </a:p>
        </p:txBody>
      </p:sp>
    </p:spTree>
    <p:extLst>
      <p:ext uri="{BB962C8B-B14F-4D97-AF65-F5344CB8AC3E}">
        <p14:creationId xmlns:p14="http://schemas.microsoft.com/office/powerpoint/2010/main" val="257732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p:cNvSpPr>
            <a:spLocks noGrp="1" noChangeArrowheads="1"/>
          </p:cNvSpPr>
          <p:nvPr>
            <p:ph type="sldNum" sz="quarter" idx="10"/>
          </p:nvPr>
        </p:nvSpPr>
        <p:spPr>
          <a:ln/>
        </p:spPr>
        <p:txBody>
          <a:bodyPr/>
          <a:lstStyle>
            <a:lvl1pPr>
              <a:defRPr/>
            </a:lvl1pPr>
          </a:lstStyle>
          <a:p>
            <a:pPr>
              <a:defRPr/>
            </a:pPr>
            <a:fld id="{74AF7A2A-EF1A-4EF0-8971-64B271DE30BC}" type="slidenum">
              <a:rPr lang="it-IT" altLang="it-IT"/>
              <a:pPr>
                <a:defRPr/>
              </a:pPr>
              <a:t>‹N›</a:t>
            </a:fld>
            <a:endParaRPr lang="it-IT" altLang="it-IT"/>
          </a:p>
        </p:txBody>
      </p:sp>
    </p:spTree>
    <p:extLst>
      <p:ext uri="{BB962C8B-B14F-4D97-AF65-F5344CB8AC3E}">
        <p14:creationId xmlns:p14="http://schemas.microsoft.com/office/powerpoint/2010/main" val="379821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p:cNvSpPr>
            <a:spLocks noGrp="1" noChangeArrowheads="1"/>
          </p:cNvSpPr>
          <p:nvPr>
            <p:ph type="sldNum" sz="quarter" idx="10"/>
          </p:nvPr>
        </p:nvSpPr>
        <p:spPr>
          <a:ln/>
        </p:spPr>
        <p:txBody>
          <a:bodyPr/>
          <a:lstStyle>
            <a:lvl1pPr>
              <a:defRPr/>
            </a:lvl1pPr>
          </a:lstStyle>
          <a:p>
            <a:pPr>
              <a:defRPr/>
            </a:pPr>
            <a:fld id="{083CCF8E-9E4C-4992-8F8D-B32091AA7272}" type="slidenum">
              <a:rPr lang="it-IT" altLang="it-IT"/>
              <a:pPr>
                <a:defRPr/>
              </a:pPr>
              <a:t>‹N›</a:t>
            </a:fld>
            <a:endParaRPr lang="it-IT" altLang="it-IT"/>
          </a:p>
        </p:txBody>
      </p:sp>
    </p:spTree>
    <p:extLst>
      <p:ext uri="{BB962C8B-B14F-4D97-AF65-F5344CB8AC3E}">
        <p14:creationId xmlns:p14="http://schemas.microsoft.com/office/powerpoint/2010/main" val="15511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8" descr="up"/>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9"/>
          <p:cNvSpPr>
            <a:spLocks noGrp="1" noChangeAspect="1" noChangeArrowheads="1"/>
          </p:cNvSpPr>
          <p:nvPr>
            <p:ph type="title"/>
          </p:nvPr>
        </p:nvSpPr>
        <p:spPr bwMode="auto">
          <a:xfrm>
            <a:off x="719138" y="34925"/>
            <a:ext cx="5943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Titolo diapositiva</a:t>
            </a:r>
          </a:p>
        </p:txBody>
      </p:sp>
      <p:sp>
        <p:nvSpPr>
          <p:cNvPr id="1028" name="Rectangle 66"/>
          <p:cNvSpPr>
            <a:spLocks noGrp="1" noChangeArrowheads="1"/>
          </p:cNvSpPr>
          <p:nvPr>
            <p:ph type="body" idx="1"/>
          </p:nvPr>
        </p:nvSpPr>
        <p:spPr bwMode="auto">
          <a:xfrm>
            <a:off x="719138" y="1066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Fare clic per modificare il testo</a:t>
            </a:r>
          </a:p>
          <a:p>
            <a:pPr lvl="1"/>
            <a:r>
              <a:rPr lang="it-IT" altLang="it-IT"/>
              <a:t>Testo</a:t>
            </a:r>
          </a:p>
          <a:p>
            <a:pPr lvl="2"/>
            <a:r>
              <a:rPr lang="it-IT" altLang="it-IT"/>
              <a:t>Testo</a:t>
            </a:r>
          </a:p>
          <a:p>
            <a:pPr lvl="3"/>
            <a:r>
              <a:rPr lang="it-IT" altLang="it-IT"/>
              <a:t>testo</a:t>
            </a:r>
          </a:p>
        </p:txBody>
      </p:sp>
      <p:sp>
        <p:nvSpPr>
          <p:cNvPr id="1092" name="Rectangle 68"/>
          <p:cNvSpPr>
            <a:spLocks noGrp="1" noChangeArrowheads="1"/>
          </p:cNvSpPr>
          <p:nvPr>
            <p:ph type="sldNum" sz="quarter" idx="4"/>
          </p:nvPr>
        </p:nvSpPr>
        <p:spPr bwMode="auto">
          <a:xfrm>
            <a:off x="8675688" y="260350"/>
            <a:ext cx="1362075" cy="244475"/>
          </a:xfrm>
          <a:prstGeom prst="rect">
            <a:avLst/>
          </a:prstGeom>
          <a:noFill/>
          <a:ln w="9525">
            <a:noFill/>
            <a:miter lim="800000"/>
            <a:headEnd/>
            <a:tailEnd/>
          </a:ln>
          <a:effectLst/>
        </p:spPr>
        <p:txBody>
          <a:bodyPr vert="horz" wrap="none" lIns="0" tIns="0" rIns="1080000" bIns="0" numCol="1" anchor="t" anchorCtr="0" compatLnSpc="1">
            <a:prstTxWarp prst="textNoShape">
              <a:avLst/>
            </a:prstTxWarp>
            <a:spAutoFit/>
          </a:bodyPr>
          <a:lstStyle>
            <a:lvl1pPr algn="r">
              <a:spcBef>
                <a:spcPct val="20000"/>
              </a:spcBef>
              <a:defRPr sz="1600" b="1">
                <a:solidFill>
                  <a:srgbClr val="FF9900"/>
                </a:solidFill>
                <a:latin typeface="Arial" pitchFamily="34" charset="0"/>
              </a:defRPr>
            </a:lvl1pPr>
          </a:lstStyle>
          <a:p>
            <a:pPr>
              <a:defRPr/>
            </a:pPr>
            <a:fld id="{26944AEE-0269-46E3-8626-D4E8EB08196D}" type="slidenum">
              <a:rPr lang="it-IT" altLang="it-IT"/>
              <a:pPr>
                <a:defRPr/>
              </a:pPr>
              <a:t>‹N›</a:t>
            </a:fld>
            <a:endParaRPr lang="it-IT" altLang="it-IT"/>
          </a:p>
        </p:txBody>
      </p:sp>
      <p:pic>
        <p:nvPicPr>
          <p:cNvPr id="1030" name="Picture 74" descr="powerpoint1_sec"/>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5532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 name="Text Box 71"/>
          <p:cNvSpPr txBox="1">
            <a:spLocks noChangeArrowheads="1"/>
          </p:cNvSpPr>
          <p:nvPr userDrawn="1"/>
        </p:nvSpPr>
        <p:spPr bwMode="auto">
          <a:xfrm>
            <a:off x="228600" y="6569075"/>
            <a:ext cx="4495800" cy="274638"/>
          </a:xfrm>
          <a:prstGeom prst="rect">
            <a:avLst/>
          </a:prstGeom>
          <a:noFill/>
          <a:ln w="9525">
            <a:noFill/>
            <a:miter lim="800000"/>
            <a:headEnd/>
            <a:tailEnd/>
          </a:ln>
          <a:effectLst/>
        </p:spPr>
        <p:txBody>
          <a:bodyPr>
            <a:spAutoFit/>
          </a:bodyPr>
          <a:lstStyle>
            <a:lvl1pPr eaLnBrk="0" hangingPunct="0">
              <a:spcBef>
                <a:spcPct val="20000"/>
              </a:spcBef>
              <a:defRPr>
                <a:solidFill>
                  <a:srgbClr val="2C5986"/>
                </a:solidFill>
                <a:latin typeface="Arial" panose="020B0604020202020204" pitchFamily="34" charset="0"/>
              </a:defRPr>
            </a:lvl1pPr>
            <a:lvl2pPr marL="742950" indent="-285750" eaLnBrk="0" hangingPunct="0">
              <a:spcBef>
                <a:spcPct val="20000"/>
              </a:spcBef>
              <a:defRPr>
                <a:solidFill>
                  <a:srgbClr val="2C5986"/>
                </a:solidFill>
                <a:latin typeface="Arial" panose="020B0604020202020204" pitchFamily="34" charset="0"/>
              </a:defRPr>
            </a:lvl2pPr>
            <a:lvl3pPr marL="1143000" indent="-228600" eaLnBrk="0" hangingPunct="0">
              <a:spcBef>
                <a:spcPct val="20000"/>
              </a:spcBef>
              <a:defRPr>
                <a:solidFill>
                  <a:srgbClr val="2C5986"/>
                </a:solidFill>
                <a:latin typeface="Arial" panose="020B0604020202020204" pitchFamily="34" charset="0"/>
              </a:defRPr>
            </a:lvl3pPr>
            <a:lvl4pPr marL="1600200" indent="-228600" eaLnBrk="0" hangingPunct="0">
              <a:spcBef>
                <a:spcPct val="20000"/>
              </a:spcBef>
              <a:defRPr>
                <a:solidFill>
                  <a:srgbClr val="2C5986"/>
                </a:solidFill>
                <a:latin typeface="Arial" panose="020B0604020202020204" pitchFamily="34" charset="0"/>
              </a:defRPr>
            </a:lvl4pPr>
            <a:lvl5pPr marL="2057400" indent="-228600" eaLnBrk="0" hangingPunct="0">
              <a:spcBef>
                <a:spcPct val="20000"/>
              </a:spcBef>
              <a:defRPr>
                <a:solidFill>
                  <a:srgbClr val="2C5986"/>
                </a:solidFill>
                <a:latin typeface="Arial" panose="020B0604020202020204" pitchFamily="34" charset="0"/>
              </a:defRPr>
            </a:lvl5pPr>
            <a:lvl6pPr marL="2514600" indent="-228600" eaLnBrk="0" fontAlgn="base" hangingPunct="0">
              <a:spcBef>
                <a:spcPct val="20000"/>
              </a:spcBef>
              <a:spcAft>
                <a:spcPct val="0"/>
              </a:spcAft>
              <a:defRPr>
                <a:solidFill>
                  <a:srgbClr val="2C5986"/>
                </a:solidFill>
                <a:latin typeface="Arial" panose="020B0604020202020204" pitchFamily="34" charset="0"/>
              </a:defRPr>
            </a:lvl6pPr>
            <a:lvl7pPr marL="2971800" indent="-228600" eaLnBrk="0" fontAlgn="base" hangingPunct="0">
              <a:spcBef>
                <a:spcPct val="20000"/>
              </a:spcBef>
              <a:spcAft>
                <a:spcPct val="0"/>
              </a:spcAft>
              <a:defRPr>
                <a:solidFill>
                  <a:srgbClr val="2C5986"/>
                </a:solidFill>
                <a:latin typeface="Arial" panose="020B0604020202020204" pitchFamily="34" charset="0"/>
              </a:defRPr>
            </a:lvl7pPr>
            <a:lvl8pPr marL="3429000" indent="-228600" eaLnBrk="0" fontAlgn="base" hangingPunct="0">
              <a:spcBef>
                <a:spcPct val="20000"/>
              </a:spcBef>
              <a:spcAft>
                <a:spcPct val="0"/>
              </a:spcAft>
              <a:defRPr>
                <a:solidFill>
                  <a:srgbClr val="2C5986"/>
                </a:solidFill>
                <a:latin typeface="Arial" panose="020B0604020202020204" pitchFamily="34" charset="0"/>
              </a:defRPr>
            </a:lvl8pPr>
            <a:lvl9pPr marL="3886200" indent="-228600" eaLnBrk="0" fontAlgn="base" hangingPunct="0">
              <a:spcBef>
                <a:spcPct val="20000"/>
              </a:spcBef>
              <a:spcAft>
                <a:spcPct val="0"/>
              </a:spcAft>
              <a:defRPr>
                <a:solidFill>
                  <a:srgbClr val="2C5986"/>
                </a:solidFill>
                <a:latin typeface="Arial" panose="020B0604020202020204" pitchFamily="34" charset="0"/>
              </a:defRPr>
            </a:lvl9pPr>
          </a:lstStyle>
          <a:p>
            <a:pPr algn="r">
              <a:spcBef>
                <a:spcPct val="50000"/>
              </a:spcBef>
              <a:defRPr/>
            </a:pPr>
            <a:r>
              <a:rPr lang="it-IT" altLang="it-IT" sz="1200" b="1" dirty="0">
                <a:solidFill>
                  <a:srgbClr val="003F6E"/>
                </a:solidFill>
              </a:rPr>
              <a:t>Sistemi Energetici per Ingegneria Fisica</a:t>
            </a:r>
          </a:p>
        </p:txBody>
      </p:sp>
    </p:spTree>
  </p:cSld>
  <p:clrMap bg1="lt1" tx1="dk1" bg2="lt2" tx2="dk2" accent1="accent1" accent2="accent2" accent3="accent3" accent4="accent4" accent5="accent5" accent6="accent6" hlink="hlink" folHlink="folHlink"/>
  <p:sldLayoutIdLst>
    <p:sldLayoutId id="2147483828"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9" r:id="rId12"/>
  </p:sldLayoutIdLst>
  <p:hf hdr="0" ftr="0" dt="0"/>
  <p:txStyles>
    <p:title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Arial" charset="0"/>
        </a:defRPr>
      </a:lvl2pPr>
      <a:lvl3pPr algn="l" rtl="0" eaLnBrk="0" fontAlgn="base" hangingPunct="0">
        <a:spcBef>
          <a:spcPct val="0"/>
        </a:spcBef>
        <a:spcAft>
          <a:spcPct val="0"/>
        </a:spcAft>
        <a:defRPr sz="2200" b="1">
          <a:solidFill>
            <a:srgbClr val="003F6E"/>
          </a:solidFill>
          <a:latin typeface="Arial" charset="0"/>
        </a:defRPr>
      </a:lvl3pPr>
      <a:lvl4pPr algn="l" rtl="0" eaLnBrk="0" fontAlgn="base" hangingPunct="0">
        <a:spcBef>
          <a:spcPct val="0"/>
        </a:spcBef>
        <a:spcAft>
          <a:spcPct val="0"/>
        </a:spcAft>
        <a:defRPr sz="2200" b="1">
          <a:solidFill>
            <a:srgbClr val="003F6E"/>
          </a:solidFill>
          <a:latin typeface="Arial" charset="0"/>
        </a:defRPr>
      </a:lvl4pPr>
      <a:lvl5pPr algn="l" rtl="0" eaLnBrk="0" fontAlgn="base" hangingPunct="0">
        <a:spcBef>
          <a:spcPct val="0"/>
        </a:spcBef>
        <a:spcAft>
          <a:spcPct val="0"/>
        </a:spcAft>
        <a:defRPr sz="2200" b="1">
          <a:solidFill>
            <a:srgbClr val="003F6E"/>
          </a:solidFill>
          <a:latin typeface="Arial" charset="0"/>
        </a:defRPr>
      </a:lvl5pPr>
      <a:lvl6pPr marL="457200" algn="l" rtl="0" eaLnBrk="0" fontAlgn="base" hangingPunct="0">
        <a:spcBef>
          <a:spcPct val="0"/>
        </a:spcBef>
        <a:spcAft>
          <a:spcPct val="0"/>
        </a:spcAft>
        <a:defRPr sz="2200" b="1">
          <a:solidFill>
            <a:srgbClr val="003F6E"/>
          </a:solidFill>
          <a:latin typeface="Arial" charset="0"/>
        </a:defRPr>
      </a:lvl6pPr>
      <a:lvl7pPr marL="914400" algn="l" rtl="0" eaLnBrk="0" fontAlgn="base" hangingPunct="0">
        <a:spcBef>
          <a:spcPct val="0"/>
        </a:spcBef>
        <a:spcAft>
          <a:spcPct val="0"/>
        </a:spcAft>
        <a:defRPr sz="2200" b="1">
          <a:solidFill>
            <a:srgbClr val="003F6E"/>
          </a:solidFill>
          <a:latin typeface="Arial" charset="0"/>
        </a:defRPr>
      </a:lvl7pPr>
      <a:lvl8pPr marL="1371600" algn="l" rtl="0" eaLnBrk="0" fontAlgn="base" hangingPunct="0">
        <a:spcBef>
          <a:spcPct val="0"/>
        </a:spcBef>
        <a:spcAft>
          <a:spcPct val="0"/>
        </a:spcAft>
        <a:defRPr sz="2200" b="1">
          <a:solidFill>
            <a:srgbClr val="003F6E"/>
          </a:solidFill>
          <a:latin typeface="Arial" charset="0"/>
        </a:defRPr>
      </a:lvl8pPr>
      <a:lvl9pPr marL="1828800" algn="l" rtl="0" eaLnBrk="0" fontAlgn="base" hangingPunct="0">
        <a:spcBef>
          <a:spcPct val="0"/>
        </a:spcBef>
        <a:spcAft>
          <a:spcPct val="0"/>
        </a:spcAft>
        <a:defRPr sz="2200" b="1">
          <a:solidFill>
            <a:srgbClr val="003F6E"/>
          </a:solidFill>
          <a:latin typeface="Arial" charset="0"/>
        </a:defRPr>
      </a:lvl9pPr>
    </p:titleStyle>
    <p:body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004C80"/>
        </a:buClr>
        <a:buSzPct val="8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004D82"/>
        </a:buClr>
        <a:buChar char="•"/>
        <a:defRPr>
          <a:solidFill>
            <a:schemeClr val="tx1"/>
          </a:solidFill>
          <a:latin typeface="+mn-lt"/>
        </a:defRPr>
      </a:lvl3pPr>
      <a:lvl4pPr marL="1600200" indent="-228600" algn="l" rtl="0" eaLnBrk="0" fontAlgn="base" hangingPunct="0">
        <a:spcBef>
          <a:spcPct val="20000"/>
        </a:spcBef>
        <a:spcAft>
          <a:spcPct val="0"/>
        </a:spcAft>
        <a:buClr>
          <a:srgbClr val="004C80"/>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inion Web" pitchFamily="18" charset="0"/>
        </a:defRPr>
      </a:lvl5pPr>
      <a:lvl6pPr marL="2514600" indent="-228600" algn="l" rtl="0" eaLnBrk="0" fontAlgn="base" hangingPunct="0">
        <a:spcBef>
          <a:spcPct val="20000"/>
        </a:spcBef>
        <a:spcAft>
          <a:spcPct val="0"/>
        </a:spcAft>
        <a:buChar char="»"/>
        <a:defRPr>
          <a:solidFill>
            <a:schemeClr val="tx1"/>
          </a:solidFill>
          <a:latin typeface="Minion Web" pitchFamily="18" charset="0"/>
        </a:defRPr>
      </a:lvl6pPr>
      <a:lvl7pPr marL="2971800" indent="-228600" algn="l" rtl="0" eaLnBrk="0" fontAlgn="base" hangingPunct="0">
        <a:spcBef>
          <a:spcPct val="20000"/>
        </a:spcBef>
        <a:spcAft>
          <a:spcPct val="0"/>
        </a:spcAft>
        <a:buChar char="»"/>
        <a:defRPr>
          <a:solidFill>
            <a:schemeClr val="tx1"/>
          </a:solidFill>
          <a:latin typeface="Minion Web" pitchFamily="18" charset="0"/>
        </a:defRPr>
      </a:lvl7pPr>
      <a:lvl8pPr marL="3429000" indent="-228600" algn="l" rtl="0" eaLnBrk="0" fontAlgn="base" hangingPunct="0">
        <a:spcBef>
          <a:spcPct val="20000"/>
        </a:spcBef>
        <a:spcAft>
          <a:spcPct val="0"/>
        </a:spcAft>
        <a:buChar char="»"/>
        <a:defRPr>
          <a:solidFill>
            <a:schemeClr val="tx1"/>
          </a:solidFill>
          <a:latin typeface="Minion Web" pitchFamily="18" charset="0"/>
        </a:defRPr>
      </a:lvl8pPr>
      <a:lvl9pPr marL="3886200" indent="-228600" algn="l" rtl="0" eaLnBrk="0" fontAlgn="base" hangingPunct="0">
        <a:spcBef>
          <a:spcPct val="20000"/>
        </a:spcBef>
        <a:spcAft>
          <a:spcPct val="0"/>
        </a:spcAft>
        <a:buChar char="»"/>
        <a:defRPr>
          <a:solidFill>
            <a:schemeClr val="tx1"/>
          </a:solidFill>
          <a:latin typeface="Minion Web" pitchFamily="18" charset="0"/>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8" descr="up"/>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9"/>
          <p:cNvSpPr>
            <a:spLocks noGrp="1" noChangeAspect="1" noChangeArrowheads="1"/>
          </p:cNvSpPr>
          <p:nvPr>
            <p:ph type="title"/>
          </p:nvPr>
        </p:nvSpPr>
        <p:spPr bwMode="auto">
          <a:xfrm>
            <a:off x="719138" y="34925"/>
            <a:ext cx="5943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Titolo diapositiva</a:t>
            </a:r>
          </a:p>
        </p:txBody>
      </p:sp>
      <p:sp>
        <p:nvSpPr>
          <p:cNvPr id="1028" name="Rectangle 66"/>
          <p:cNvSpPr>
            <a:spLocks noGrp="1" noChangeArrowheads="1"/>
          </p:cNvSpPr>
          <p:nvPr>
            <p:ph type="body" idx="1"/>
          </p:nvPr>
        </p:nvSpPr>
        <p:spPr bwMode="auto">
          <a:xfrm>
            <a:off x="719138" y="1066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Fare clic per modificare il testo</a:t>
            </a:r>
          </a:p>
          <a:p>
            <a:pPr lvl="1"/>
            <a:r>
              <a:rPr lang="it-IT" altLang="it-IT"/>
              <a:t>Testo</a:t>
            </a:r>
          </a:p>
          <a:p>
            <a:pPr lvl="2"/>
            <a:r>
              <a:rPr lang="it-IT" altLang="it-IT"/>
              <a:t>Testo</a:t>
            </a:r>
          </a:p>
          <a:p>
            <a:pPr lvl="3"/>
            <a:r>
              <a:rPr lang="it-IT" altLang="it-IT"/>
              <a:t>testo</a:t>
            </a:r>
          </a:p>
        </p:txBody>
      </p:sp>
      <p:sp>
        <p:nvSpPr>
          <p:cNvPr id="1092" name="Rectangle 68"/>
          <p:cNvSpPr>
            <a:spLocks noGrp="1" noChangeArrowheads="1"/>
          </p:cNvSpPr>
          <p:nvPr>
            <p:ph type="sldNum" sz="quarter" idx="4"/>
          </p:nvPr>
        </p:nvSpPr>
        <p:spPr bwMode="auto">
          <a:xfrm>
            <a:off x="8675688" y="260350"/>
            <a:ext cx="1362075" cy="244475"/>
          </a:xfrm>
          <a:prstGeom prst="rect">
            <a:avLst/>
          </a:prstGeom>
          <a:noFill/>
          <a:ln w="9525">
            <a:noFill/>
            <a:miter lim="800000"/>
            <a:headEnd/>
            <a:tailEnd/>
          </a:ln>
          <a:effectLst/>
        </p:spPr>
        <p:txBody>
          <a:bodyPr vert="horz" wrap="none" lIns="0" tIns="0" rIns="1080000" bIns="0" numCol="1" anchor="t" anchorCtr="0" compatLnSpc="1">
            <a:prstTxWarp prst="textNoShape">
              <a:avLst/>
            </a:prstTxWarp>
            <a:spAutoFit/>
          </a:bodyPr>
          <a:lstStyle>
            <a:lvl1pPr algn="r">
              <a:defRPr sz="1600" b="1">
                <a:solidFill>
                  <a:srgbClr val="FF9900"/>
                </a:solidFill>
                <a:latin typeface="Arial" charset="0"/>
              </a:defRPr>
            </a:lvl1pPr>
          </a:lstStyle>
          <a:p>
            <a:pPr>
              <a:spcBef>
                <a:spcPct val="20000"/>
              </a:spcBef>
              <a:defRPr/>
            </a:pPr>
            <a:fld id="{198792FC-F224-4070-9CCF-923FCD9C38CA}" type="slidenum">
              <a:rPr lang="it-IT"/>
              <a:pPr>
                <a:spcBef>
                  <a:spcPct val="20000"/>
                </a:spcBef>
                <a:defRPr/>
              </a:pPr>
              <a:t>‹N›</a:t>
            </a:fld>
            <a:endParaRPr lang="it-IT"/>
          </a:p>
        </p:txBody>
      </p:sp>
      <p:pic>
        <p:nvPicPr>
          <p:cNvPr id="1030" name="Picture 74" descr="powerpoint1_sec"/>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5532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 Box 71"/>
          <p:cNvSpPr txBox="1">
            <a:spLocks noChangeArrowheads="1"/>
          </p:cNvSpPr>
          <p:nvPr userDrawn="1"/>
        </p:nvSpPr>
        <p:spPr bwMode="auto">
          <a:xfrm>
            <a:off x="228600" y="6569075"/>
            <a:ext cx="4495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20000"/>
              </a:spcBef>
              <a:spcAft>
                <a:spcPct val="0"/>
              </a:spcAft>
              <a:defRPr sz="2400">
                <a:solidFill>
                  <a:schemeClr val="tx1"/>
                </a:solidFill>
                <a:latin typeface="Arial" charset="0"/>
              </a:defRPr>
            </a:lvl6pPr>
            <a:lvl7pPr marL="2971800" indent="-228600" eaLnBrk="0" fontAlgn="base" hangingPunct="0">
              <a:spcBef>
                <a:spcPct val="20000"/>
              </a:spcBef>
              <a:spcAft>
                <a:spcPct val="0"/>
              </a:spcAft>
              <a:defRPr sz="2400">
                <a:solidFill>
                  <a:schemeClr val="tx1"/>
                </a:solidFill>
                <a:latin typeface="Arial" charset="0"/>
              </a:defRPr>
            </a:lvl7pPr>
            <a:lvl8pPr marL="3429000" indent="-228600" eaLnBrk="0" fontAlgn="base" hangingPunct="0">
              <a:spcBef>
                <a:spcPct val="20000"/>
              </a:spcBef>
              <a:spcAft>
                <a:spcPct val="0"/>
              </a:spcAft>
              <a:defRPr sz="2400">
                <a:solidFill>
                  <a:schemeClr val="tx1"/>
                </a:solidFill>
                <a:latin typeface="Arial" charset="0"/>
              </a:defRPr>
            </a:lvl8pPr>
            <a:lvl9pPr marL="3886200" indent="-228600" eaLnBrk="0" fontAlgn="base" hangingPunct="0">
              <a:spcBef>
                <a:spcPct val="20000"/>
              </a:spcBef>
              <a:spcAft>
                <a:spcPct val="0"/>
              </a:spcAft>
              <a:defRPr sz="2400">
                <a:solidFill>
                  <a:schemeClr val="tx1"/>
                </a:solidFill>
                <a:latin typeface="Arial" charset="0"/>
              </a:defRPr>
            </a:lvl9pPr>
          </a:lstStyle>
          <a:p>
            <a:pPr algn="r">
              <a:spcBef>
                <a:spcPct val="50000"/>
              </a:spcBef>
              <a:defRPr/>
            </a:pPr>
            <a:r>
              <a:rPr lang="it-IT" altLang="it-IT" sz="1200" b="1" dirty="0">
                <a:solidFill>
                  <a:srgbClr val="003F6E"/>
                </a:solidFill>
              </a:rPr>
              <a:t>Corso Sistemi Energetici  e Impatto Ambientale, 2015-16</a:t>
            </a:r>
          </a:p>
        </p:txBody>
      </p:sp>
    </p:spTree>
    <p:extLst>
      <p:ext uri="{BB962C8B-B14F-4D97-AF65-F5344CB8AC3E}">
        <p14:creationId xmlns:p14="http://schemas.microsoft.com/office/powerpoint/2010/main" val="1797336840"/>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hf hdr="0" ftr="0" dt="0"/>
  <p:txStyles>
    <p:title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Arial" charset="0"/>
        </a:defRPr>
      </a:lvl2pPr>
      <a:lvl3pPr algn="l" rtl="0" eaLnBrk="0" fontAlgn="base" hangingPunct="0">
        <a:spcBef>
          <a:spcPct val="0"/>
        </a:spcBef>
        <a:spcAft>
          <a:spcPct val="0"/>
        </a:spcAft>
        <a:defRPr sz="2200" b="1">
          <a:solidFill>
            <a:srgbClr val="003F6E"/>
          </a:solidFill>
          <a:latin typeface="Arial" charset="0"/>
        </a:defRPr>
      </a:lvl3pPr>
      <a:lvl4pPr algn="l" rtl="0" eaLnBrk="0" fontAlgn="base" hangingPunct="0">
        <a:spcBef>
          <a:spcPct val="0"/>
        </a:spcBef>
        <a:spcAft>
          <a:spcPct val="0"/>
        </a:spcAft>
        <a:defRPr sz="2200" b="1">
          <a:solidFill>
            <a:srgbClr val="003F6E"/>
          </a:solidFill>
          <a:latin typeface="Arial" charset="0"/>
        </a:defRPr>
      </a:lvl4pPr>
      <a:lvl5pPr algn="l" rtl="0" eaLnBrk="0" fontAlgn="base" hangingPunct="0">
        <a:spcBef>
          <a:spcPct val="0"/>
        </a:spcBef>
        <a:spcAft>
          <a:spcPct val="0"/>
        </a:spcAft>
        <a:defRPr sz="2200" b="1">
          <a:solidFill>
            <a:srgbClr val="003F6E"/>
          </a:solidFill>
          <a:latin typeface="Arial" charset="0"/>
        </a:defRPr>
      </a:lvl5pPr>
      <a:lvl6pPr marL="457200" algn="l" rtl="0" eaLnBrk="0" fontAlgn="base" hangingPunct="0">
        <a:spcBef>
          <a:spcPct val="0"/>
        </a:spcBef>
        <a:spcAft>
          <a:spcPct val="0"/>
        </a:spcAft>
        <a:defRPr sz="2200" b="1">
          <a:solidFill>
            <a:srgbClr val="003F6E"/>
          </a:solidFill>
          <a:latin typeface="Arial" charset="0"/>
        </a:defRPr>
      </a:lvl6pPr>
      <a:lvl7pPr marL="914400" algn="l" rtl="0" eaLnBrk="0" fontAlgn="base" hangingPunct="0">
        <a:spcBef>
          <a:spcPct val="0"/>
        </a:spcBef>
        <a:spcAft>
          <a:spcPct val="0"/>
        </a:spcAft>
        <a:defRPr sz="2200" b="1">
          <a:solidFill>
            <a:srgbClr val="003F6E"/>
          </a:solidFill>
          <a:latin typeface="Arial" charset="0"/>
        </a:defRPr>
      </a:lvl7pPr>
      <a:lvl8pPr marL="1371600" algn="l" rtl="0" eaLnBrk="0" fontAlgn="base" hangingPunct="0">
        <a:spcBef>
          <a:spcPct val="0"/>
        </a:spcBef>
        <a:spcAft>
          <a:spcPct val="0"/>
        </a:spcAft>
        <a:defRPr sz="2200" b="1">
          <a:solidFill>
            <a:srgbClr val="003F6E"/>
          </a:solidFill>
          <a:latin typeface="Arial" charset="0"/>
        </a:defRPr>
      </a:lvl8pPr>
      <a:lvl9pPr marL="1828800" algn="l" rtl="0" eaLnBrk="0" fontAlgn="base" hangingPunct="0">
        <a:spcBef>
          <a:spcPct val="0"/>
        </a:spcBef>
        <a:spcAft>
          <a:spcPct val="0"/>
        </a:spcAft>
        <a:defRPr sz="2200" b="1">
          <a:solidFill>
            <a:srgbClr val="003F6E"/>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004C80"/>
        </a:buClr>
        <a:buSzPct val="8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004D82"/>
        </a:buClr>
        <a:buChar char="•"/>
        <a:defRPr sz="2400">
          <a:solidFill>
            <a:schemeClr val="tx1"/>
          </a:solidFill>
          <a:latin typeface="+mn-lt"/>
        </a:defRPr>
      </a:lvl3pPr>
      <a:lvl4pPr marL="1600200" indent="-228600" algn="l" rtl="0" eaLnBrk="0" fontAlgn="base" hangingPunct="0">
        <a:spcBef>
          <a:spcPct val="20000"/>
        </a:spcBef>
        <a:spcAft>
          <a:spcPct val="0"/>
        </a:spcAft>
        <a:buClr>
          <a:srgbClr val="004C80"/>
        </a:buClr>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inion Web" pitchFamily="18" charset="0"/>
        </a:defRPr>
      </a:lvl5pPr>
      <a:lvl6pPr marL="2514600" indent="-228600" algn="l" rtl="0" eaLnBrk="0" fontAlgn="base" hangingPunct="0">
        <a:spcBef>
          <a:spcPct val="20000"/>
        </a:spcBef>
        <a:spcAft>
          <a:spcPct val="0"/>
        </a:spcAft>
        <a:buChar char="»"/>
        <a:defRPr>
          <a:solidFill>
            <a:schemeClr val="tx1"/>
          </a:solidFill>
          <a:latin typeface="Minion Web" pitchFamily="18" charset="0"/>
        </a:defRPr>
      </a:lvl6pPr>
      <a:lvl7pPr marL="2971800" indent="-228600" algn="l" rtl="0" eaLnBrk="0" fontAlgn="base" hangingPunct="0">
        <a:spcBef>
          <a:spcPct val="20000"/>
        </a:spcBef>
        <a:spcAft>
          <a:spcPct val="0"/>
        </a:spcAft>
        <a:buChar char="»"/>
        <a:defRPr>
          <a:solidFill>
            <a:schemeClr val="tx1"/>
          </a:solidFill>
          <a:latin typeface="Minion Web" pitchFamily="18" charset="0"/>
        </a:defRPr>
      </a:lvl7pPr>
      <a:lvl8pPr marL="3429000" indent="-228600" algn="l" rtl="0" eaLnBrk="0" fontAlgn="base" hangingPunct="0">
        <a:spcBef>
          <a:spcPct val="20000"/>
        </a:spcBef>
        <a:spcAft>
          <a:spcPct val="0"/>
        </a:spcAft>
        <a:buChar char="»"/>
        <a:defRPr>
          <a:solidFill>
            <a:schemeClr val="tx1"/>
          </a:solidFill>
          <a:latin typeface="Minion Web" pitchFamily="18" charset="0"/>
        </a:defRPr>
      </a:lvl8pPr>
      <a:lvl9pPr marL="3886200" indent="-228600" algn="l" rtl="0" eaLnBrk="0" fontAlgn="base" hangingPunct="0">
        <a:spcBef>
          <a:spcPct val="20000"/>
        </a:spcBef>
        <a:spcAft>
          <a:spcPct val="0"/>
        </a:spcAft>
        <a:buChar char="»"/>
        <a:defRPr>
          <a:solidFill>
            <a:schemeClr val="tx1"/>
          </a:solidFill>
          <a:latin typeface="Minion Web" pitchFamily="18" charset="0"/>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it.wikipedia.org/wiki/Fonte_di_energia" TargetMode="External"/><Relationship Id="rId2" Type="http://schemas.openxmlformats.org/officeDocument/2006/relationships/hyperlink" Target="http://it.wikipedia.org/wiki/Energia"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2.bin"/><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gif"/><Relationship Id="rId1" Type="http://schemas.openxmlformats.org/officeDocument/2006/relationships/slideLayout" Target="../slideLayouts/slideLayout2.xml"/><Relationship Id="rId5" Type="http://schemas.openxmlformats.org/officeDocument/2006/relationships/image" Target="../media/image107.wmf"/><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6.xml"/><Relationship Id="rId4" Type="http://schemas.openxmlformats.org/officeDocument/2006/relationships/image" Target="../media/image112.jpeg"/></Relationships>
</file>

<file path=ppt/slides/_rels/slide5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4.jpeg"/><Relationship Id="rId4" Type="http://schemas.openxmlformats.org/officeDocument/2006/relationships/image" Target="../media/image123.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443686" y="4509120"/>
            <a:ext cx="76866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sz="2000">
                <a:solidFill>
                  <a:schemeClr val="tx1"/>
                </a:solidFill>
                <a:latin typeface="Arial" charset="0"/>
              </a:defRPr>
            </a:lvl1pPr>
            <a:lvl2pPr marL="742950" indent="-285750">
              <a:spcBef>
                <a:spcPct val="20000"/>
              </a:spcBef>
              <a:buClr>
                <a:srgbClr val="004C80"/>
              </a:buClr>
              <a:buSzPct val="85000"/>
              <a:buFont typeface="Wingdings" pitchFamily="2" charset="2"/>
              <a:buChar char="§"/>
              <a:defRPr sz="2000">
                <a:solidFill>
                  <a:schemeClr val="tx1"/>
                </a:solidFill>
                <a:latin typeface="Arial" charset="0"/>
              </a:defRPr>
            </a:lvl2pPr>
            <a:lvl3pPr marL="1143000" indent="-228600">
              <a:spcBef>
                <a:spcPct val="20000"/>
              </a:spcBef>
              <a:buClr>
                <a:srgbClr val="004D82"/>
              </a:buClr>
              <a:buChar char="•"/>
              <a:defRPr>
                <a:solidFill>
                  <a:schemeClr val="tx1"/>
                </a:solidFill>
                <a:latin typeface="Arial" charset="0"/>
              </a:defRPr>
            </a:lvl3pPr>
            <a:lvl4pPr marL="1600200" indent="-228600">
              <a:spcBef>
                <a:spcPct val="20000"/>
              </a:spcBef>
              <a:buClr>
                <a:srgbClr val="004C80"/>
              </a:buClr>
              <a:buChar char="–"/>
              <a:defRPr>
                <a:solidFill>
                  <a:schemeClr val="tx1"/>
                </a:solidFill>
                <a:latin typeface="Arial" charset="0"/>
              </a:defRPr>
            </a:lvl4pPr>
            <a:lvl5pPr marL="2057400" indent="-228600">
              <a:spcBef>
                <a:spcPct val="20000"/>
              </a:spcBef>
              <a:buChar char="»"/>
              <a:defRPr>
                <a:solidFill>
                  <a:schemeClr val="tx1"/>
                </a:solidFill>
                <a:latin typeface="Minion Web" pitchFamily="18" charset="0"/>
              </a:defRPr>
            </a:lvl5pPr>
            <a:lvl6pPr marL="2514600" indent="-228600" eaLnBrk="0" fontAlgn="base" hangingPunct="0">
              <a:spcBef>
                <a:spcPct val="20000"/>
              </a:spcBef>
              <a:spcAft>
                <a:spcPct val="0"/>
              </a:spcAft>
              <a:buChar char="»"/>
              <a:defRPr>
                <a:solidFill>
                  <a:schemeClr val="tx1"/>
                </a:solidFill>
                <a:latin typeface="Minion Web" pitchFamily="18" charset="0"/>
              </a:defRPr>
            </a:lvl6pPr>
            <a:lvl7pPr marL="2971800" indent="-228600" eaLnBrk="0" fontAlgn="base" hangingPunct="0">
              <a:spcBef>
                <a:spcPct val="20000"/>
              </a:spcBef>
              <a:spcAft>
                <a:spcPct val="0"/>
              </a:spcAft>
              <a:buChar char="»"/>
              <a:defRPr>
                <a:solidFill>
                  <a:schemeClr val="tx1"/>
                </a:solidFill>
                <a:latin typeface="Minion Web" pitchFamily="18" charset="0"/>
              </a:defRPr>
            </a:lvl7pPr>
            <a:lvl8pPr marL="3429000" indent="-228600" eaLnBrk="0" fontAlgn="base" hangingPunct="0">
              <a:spcBef>
                <a:spcPct val="20000"/>
              </a:spcBef>
              <a:spcAft>
                <a:spcPct val="0"/>
              </a:spcAft>
              <a:buChar char="»"/>
              <a:defRPr>
                <a:solidFill>
                  <a:schemeClr val="tx1"/>
                </a:solidFill>
                <a:latin typeface="Minion Web" pitchFamily="18" charset="0"/>
              </a:defRPr>
            </a:lvl8pPr>
            <a:lvl9pPr marL="3886200" indent="-228600" eaLnBrk="0" fontAlgn="base" hangingPunct="0">
              <a:spcBef>
                <a:spcPct val="20000"/>
              </a:spcBef>
              <a:spcAft>
                <a:spcPct val="0"/>
              </a:spcAft>
              <a:buChar char="»"/>
              <a:defRPr>
                <a:solidFill>
                  <a:schemeClr val="tx1"/>
                </a:solidFill>
                <a:latin typeface="Minion Web" pitchFamily="18" charset="0"/>
              </a:defRPr>
            </a:lvl9pPr>
          </a:lstStyle>
          <a:p>
            <a:pPr algn="ctr">
              <a:spcBef>
                <a:spcPct val="50000"/>
              </a:spcBef>
            </a:pPr>
            <a:r>
              <a:rPr lang="it-IT" altLang="it-IT" sz="2600" b="1" dirty="0">
                <a:solidFill>
                  <a:srgbClr val="003F6E"/>
                </a:solidFill>
              </a:rPr>
              <a:t>Tecnologie di Produzione</a:t>
            </a:r>
          </a:p>
          <a:p>
            <a:pPr>
              <a:spcBef>
                <a:spcPct val="50000"/>
              </a:spcBef>
            </a:pPr>
            <a:endParaRPr lang="it-IT" altLang="it-IT" sz="1400" b="1" dirty="0">
              <a:solidFill>
                <a:srgbClr val="003F6E"/>
              </a:solidFill>
            </a:endParaRPr>
          </a:p>
          <a:p>
            <a:pPr>
              <a:spcBef>
                <a:spcPct val="50000"/>
              </a:spcBef>
            </a:pPr>
            <a:r>
              <a:rPr lang="it-IT" altLang="it-IT" sz="1400" b="1" dirty="0">
                <a:solidFill>
                  <a:srgbClr val="003F6E"/>
                </a:solidFill>
              </a:rPr>
              <a:t>Andrea Giostri</a:t>
            </a:r>
            <a:br>
              <a:rPr lang="it-IT" altLang="it-IT" sz="1400" b="1" dirty="0">
                <a:solidFill>
                  <a:srgbClr val="003F6E"/>
                </a:solidFill>
              </a:rPr>
            </a:br>
            <a:r>
              <a:rPr lang="it-IT" altLang="it-IT" sz="1400" b="1" dirty="0">
                <a:solidFill>
                  <a:srgbClr val="003F6E"/>
                </a:solidFill>
              </a:rPr>
              <a:t>Dipartimento di Energia</a:t>
            </a:r>
            <a:br>
              <a:rPr lang="it-IT" altLang="it-IT" sz="1400" b="1" dirty="0">
                <a:solidFill>
                  <a:srgbClr val="003F6E"/>
                </a:solidFill>
              </a:rPr>
            </a:br>
            <a:r>
              <a:rPr lang="it-IT" altLang="it-IT" sz="1400" b="1" dirty="0">
                <a:solidFill>
                  <a:srgbClr val="003F6E"/>
                </a:solidFill>
              </a:rPr>
              <a:t>Politecnico di Milano</a:t>
            </a:r>
          </a:p>
        </p:txBody>
      </p:sp>
      <p:pic>
        <p:nvPicPr>
          <p:cNvPr id="3075" name="Picture 5" descr="http://cdn1.stbm.it/studenti/gallery/foto/universita/le-universita-migliori-del-mondo/politecnico-di-milano.jpeg?-3600"/>
          <p:cNvPicPr>
            <a:picLocks noChangeAspect="1" noChangeArrowheads="1"/>
          </p:cNvPicPr>
          <p:nvPr/>
        </p:nvPicPr>
        <p:blipFill>
          <a:blip r:embed="rId3">
            <a:extLst>
              <a:ext uri="{28A0092B-C50C-407E-A947-70E740481C1C}">
                <a14:useLocalDpi xmlns:a14="http://schemas.microsoft.com/office/drawing/2010/main" val="0"/>
              </a:ext>
            </a:extLst>
          </a:blip>
          <a:srcRect l="6241" t="2423" r="6313" b="9212"/>
          <a:stretch>
            <a:fillRect/>
          </a:stretch>
        </p:blipFill>
        <p:spPr bwMode="auto">
          <a:xfrm>
            <a:off x="3059113" y="38100"/>
            <a:ext cx="13589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2" descr="GECOS, Politecnico di Mila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725" y="0"/>
            <a:ext cx="18192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34925"/>
            <a:ext cx="5943600" cy="704371"/>
          </a:xfrm>
        </p:spPr>
        <p:txBody>
          <a:bodyPr/>
          <a:lstStyle/>
          <a:p>
            <a:r>
              <a:rPr lang="it-IT" dirty="0"/>
              <a:t>TURBINA A VAPORE</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10</a:t>
            </a:fld>
            <a:endParaRPr lang="it-IT"/>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 y="870366"/>
            <a:ext cx="4351939" cy="3941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88180"/>
            <a:ext cx="4020014" cy="279391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STEAM TURB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2" y="3753036"/>
            <a:ext cx="2123728" cy="2908101"/>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bwMode="auto">
          <a:xfrm>
            <a:off x="251520" y="3212976"/>
            <a:ext cx="2448272" cy="216024"/>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3753036"/>
            <a:ext cx="4777316" cy="261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9549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p:cNvPicPr>
            <a:picLocks noChangeAspect="1" noChangeArrowheads="1"/>
          </p:cNvPicPr>
          <p:nvPr/>
        </p:nvPicPr>
        <p:blipFill>
          <a:blip r:embed="rId2" cstate="print"/>
          <a:srcRect l="4041" t="2220" b="2312"/>
          <a:stretch>
            <a:fillRect/>
          </a:stretch>
        </p:blipFill>
        <p:spPr bwMode="auto">
          <a:xfrm>
            <a:off x="5608559" y="3444766"/>
            <a:ext cx="3563888" cy="3226736"/>
          </a:xfrm>
          <a:prstGeom prst="rect">
            <a:avLst/>
          </a:prstGeom>
          <a:noFill/>
          <a:ln w="9525">
            <a:noFill/>
            <a:miter lim="800000"/>
            <a:headEnd/>
            <a:tailEnd/>
          </a:ln>
        </p:spPr>
      </p:pic>
      <p:sp>
        <p:nvSpPr>
          <p:cNvPr id="2" name="Titolo 1"/>
          <p:cNvSpPr>
            <a:spLocks noGrp="1"/>
          </p:cNvSpPr>
          <p:nvPr>
            <p:ph type="title"/>
          </p:nvPr>
        </p:nvSpPr>
        <p:spPr>
          <a:xfrm>
            <a:off x="690907" y="260648"/>
            <a:ext cx="5943600" cy="404664"/>
          </a:xfrm>
        </p:spPr>
        <p:txBody>
          <a:bodyPr/>
          <a:lstStyle/>
          <a:p>
            <a:r>
              <a:rPr lang="it-IT" dirty="0"/>
              <a:t>Turbina a Gas</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11</a:t>
            </a:fld>
            <a:endParaRPr lang="it-IT"/>
          </a:p>
        </p:txBody>
      </p:sp>
      <p:grpSp>
        <p:nvGrpSpPr>
          <p:cNvPr id="26" name="Gruppo 25"/>
          <p:cNvGrpSpPr/>
          <p:nvPr/>
        </p:nvGrpSpPr>
        <p:grpSpPr>
          <a:xfrm>
            <a:off x="323528" y="1484784"/>
            <a:ext cx="2883696" cy="1728192"/>
            <a:chOff x="323528" y="1124744"/>
            <a:chExt cx="2883696" cy="1728192"/>
          </a:xfrm>
        </p:grpSpPr>
        <p:sp>
          <p:nvSpPr>
            <p:cNvPr id="5" name="Trapezio 4"/>
            <p:cNvSpPr/>
            <p:nvPr/>
          </p:nvSpPr>
          <p:spPr bwMode="auto">
            <a:xfrm rot="5400000">
              <a:off x="323528" y="1484784"/>
              <a:ext cx="792088" cy="792088"/>
            </a:xfrm>
            <a:prstGeom prst="trapezoid">
              <a:avLst/>
            </a:prstGeom>
            <a:gradFill>
              <a:gsLst>
                <a:gs pos="0">
                  <a:srgbClr val="03D4A8"/>
                </a:gs>
                <a:gs pos="25000">
                  <a:srgbClr val="21D6E0"/>
                </a:gs>
                <a:gs pos="75000">
                  <a:srgbClr val="0087E6"/>
                </a:gs>
                <a:gs pos="100000">
                  <a:srgbClr val="005CBF"/>
                </a:gs>
              </a:gsLst>
              <a:lin ang="16200000" scaled="0"/>
            </a:gra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6" name="Trapezio 5"/>
            <p:cNvSpPr/>
            <p:nvPr/>
          </p:nvSpPr>
          <p:spPr bwMode="auto">
            <a:xfrm rot="16200000">
              <a:off x="1835696" y="1484784"/>
              <a:ext cx="792088" cy="792088"/>
            </a:xfrm>
            <a:prstGeom prst="trapezoid">
              <a:avLst/>
            </a:prstGeom>
            <a:gradFill flip="none" rotWithShape="1">
              <a:gsLst>
                <a:gs pos="0">
                  <a:srgbClr val="FFF200"/>
                </a:gs>
                <a:gs pos="45000">
                  <a:srgbClr val="FF7A00"/>
                </a:gs>
                <a:gs pos="70000">
                  <a:srgbClr val="FF0300"/>
                </a:gs>
                <a:gs pos="100000">
                  <a:srgbClr val="4D0808"/>
                </a:gs>
              </a:gsLst>
              <a:lin ang="16200000" scaled="1"/>
              <a:tileRect/>
            </a:gra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dirty="0">
                <a:ln>
                  <a:noFill/>
                </a:ln>
                <a:solidFill>
                  <a:schemeClr val="tx1"/>
                </a:solidFill>
                <a:effectLst/>
                <a:latin typeface="Arial" charset="0"/>
              </a:endParaRPr>
            </a:p>
          </p:txBody>
        </p:sp>
        <p:sp>
          <p:nvSpPr>
            <p:cNvPr id="7" name="Rettangolo 6"/>
            <p:cNvSpPr/>
            <p:nvPr/>
          </p:nvSpPr>
          <p:spPr bwMode="auto">
            <a:xfrm>
              <a:off x="1115616" y="1844824"/>
              <a:ext cx="720080" cy="720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cxnSp>
          <p:nvCxnSpPr>
            <p:cNvPr id="11" name="Connettore 2 10"/>
            <p:cNvCxnSpPr/>
            <p:nvPr/>
          </p:nvCxnSpPr>
          <p:spPr bwMode="auto">
            <a:xfrm flipV="1">
              <a:off x="323528" y="2276872"/>
              <a:ext cx="0" cy="576064"/>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2" name="Connettore 2 11"/>
            <p:cNvCxnSpPr/>
            <p:nvPr/>
          </p:nvCxnSpPr>
          <p:spPr bwMode="auto">
            <a:xfrm>
              <a:off x="2627784" y="2276872"/>
              <a:ext cx="0" cy="576064"/>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6" name="Rettangolo 15"/>
            <p:cNvSpPr/>
            <p:nvPr/>
          </p:nvSpPr>
          <p:spPr bwMode="auto">
            <a:xfrm>
              <a:off x="2627784" y="1844824"/>
              <a:ext cx="216024" cy="72008"/>
            </a:xfrm>
            <a:prstGeom prst="rect">
              <a:avLst/>
            </a:prstGeom>
            <a:solidFill>
              <a:schemeClr val="tx1"/>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17" name="Ovale 16"/>
            <p:cNvSpPr/>
            <p:nvPr/>
          </p:nvSpPr>
          <p:spPr bwMode="auto">
            <a:xfrm>
              <a:off x="2771800" y="1628800"/>
              <a:ext cx="432048" cy="457200"/>
            </a:xfrm>
            <a:prstGeom prst="ellipse">
              <a:avLst/>
            </a:prstGeom>
            <a:solidFill>
              <a:schemeClr val="bg2"/>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18" name="Figura a mano libera 17"/>
            <p:cNvSpPr/>
            <p:nvPr/>
          </p:nvSpPr>
          <p:spPr bwMode="auto">
            <a:xfrm>
              <a:off x="2770496" y="1800367"/>
              <a:ext cx="436728" cy="175147"/>
            </a:xfrm>
            <a:custGeom>
              <a:avLst/>
              <a:gdLst>
                <a:gd name="connsiteX0" fmla="*/ 0 w 436728"/>
                <a:gd name="connsiteY0" fmla="*/ 76200 h 175147"/>
                <a:gd name="connsiteX1" fmla="*/ 204716 w 436728"/>
                <a:gd name="connsiteY1" fmla="*/ 164911 h 175147"/>
                <a:gd name="connsiteX2" fmla="*/ 272955 w 436728"/>
                <a:gd name="connsiteY2" fmla="*/ 14785 h 175147"/>
                <a:gd name="connsiteX3" fmla="*/ 436728 w 436728"/>
                <a:gd name="connsiteY3" fmla="*/ 76200 h 175147"/>
              </a:gdLst>
              <a:ahLst/>
              <a:cxnLst>
                <a:cxn ang="0">
                  <a:pos x="connsiteX0" y="connsiteY0"/>
                </a:cxn>
                <a:cxn ang="0">
                  <a:pos x="connsiteX1" y="connsiteY1"/>
                </a:cxn>
                <a:cxn ang="0">
                  <a:pos x="connsiteX2" y="connsiteY2"/>
                </a:cxn>
                <a:cxn ang="0">
                  <a:pos x="connsiteX3" y="connsiteY3"/>
                </a:cxn>
              </a:cxnLst>
              <a:rect l="l" t="t" r="r" b="b"/>
              <a:pathLst>
                <a:path w="436728" h="175147">
                  <a:moveTo>
                    <a:pt x="0" y="76200"/>
                  </a:moveTo>
                  <a:cubicBezTo>
                    <a:pt x="79612" y="125673"/>
                    <a:pt x="159224" y="175147"/>
                    <a:pt x="204716" y="164911"/>
                  </a:cubicBezTo>
                  <a:cubicBezTo>
                    <a:pt x="250208" y="154675"/>
                    <a:pt x="234286" y="29570"/>
                    <a:pt x="272955" y="14785"/>
                  </a:cubicBezTo>
                  <a:cubicBezTo>
                    <a:pt x="311624" y="0"/>
                    <a:pt x="340056" y="55728"/>
                    <a:pt x="436728" y="76200"/>
                  </a:cubicBezTo>
                </a:path>
              </a:pathLst>
            </a:custGeom>
            <a:solidFill>
              <a:schemeClr val="bg2"/>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19" name="Ovale 18"/>
            <p:cNvSpPr/>
            <p:nvPr/>
          </p:nvSpPr>
          <p:spPr>
            <a:xfrm>
              <a:off x="1331640" y="1124744"/>
              <a:ext cx="323898" cy="270967"/>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Forma 20"/>
            <p:cNvCxnSpPr>
              <a:endCxn id="19" idx="2"/>
            </p:cNvCxnSpPr>
            <p:nvPr/>
          </p:nvCxnSpPr>
          <p:spPr bwMode="auto">
            <a:xfrm rot="5400000" flipH="1" flipV="1">
              <a:off x="1003338" y="1372506"/>
              <a:ext cx="440580" cy="216024"/>
            </a:xfrm>
            <a:prstGeom prst="bentConnector2">
              <a:avLst/>
            </a:prstGeom>
            <a:solidFill>
              <a:schemeClr val="accent1"/>
            </a:solidFill>
            <a:ln w="28575" cap="flat" cmpd="sng" algn="ctr">
              <a:solidFill>
                <a:schemeClr val="tx1"/>
              </a:solidFill>
              <a:prstDash val="solid"/>
              <a:round/>
              <a:headEnd type="none" w="med" len="med"/>
              <a:tailEnd type="arrow"/>
            </a:ln>
            <a:effectLst/>
          </p:spPr>
        </p:cxnSp>
        <p:cxnSp>
          <p:nvCxnSpPr>
            <p:cNvPr id="23" name="Forma 22"/>
            <p:cNvCxnSpPr>
              <a:stCxn id="19" idx="6"/>
            </p:cNvCxnSpPr>
            <p:nvPr/>
          </p:nvCxnSpPr>
          <p:spPr bwMode="auto">
            <a:xfrm>
              <a:off x="1655538" y="1260228"/>
              <a:ext cx="180158" cy="440580"/>
            </a:xfrm>
            <a:prstGeom prst="bentConnector2">
              <a:avLst/>
            </a:prstGeom>
            <a:solidFill>
              <a:schemeClr val="accent1"/>
            </a:solidFill>
            <a:ln w="28575" cap="flat" cmpd="sng" algn="ctr">
              <a:solidFill>
                <a:schemeClr val="tx1"/>
              </a:solidFill>
              <a:prstDash val="solid"/>
              <a:round/>
              <a:headEnd type="none" w="med" len="med"/>
              <a:tailEnd type="arrow"/>
            </a:ln>
            <a:effectLst/>
          </p:spPr>
        </p:cxnSp>
      </p:grpSp>
      <p:pic>
        <p:nvPicPr>
          <p:cNvPr id="77826" name="Picture 2" descr="File:Brayton cycle.svg"/>
          <p:cNvPicPr>
            <a:picLocks noChangeAspect="1" noChangeArrowheads="1"/>
          </p:cNvPicPr>
          <p:nvPr/>
        </p:nvPicPr>
        <p:blipFill>
          <a:blip r:embed="rId3" cstate="print"/>
          <a:srcRect l="70018" t="7741" b="14854"/>
          <a:stretch>
            <a:fillRect/>
          </a:stretch>
        </p:blipFill>
        <p:spPr bwMode="auto">
          <a:xfrm>
            <a:off x="3292189" y="1053775"/>
            <a:ext cx="2559621" cy="2598922"/>
          </a:xfrm>
          <a:prstGeom prst="rect">
            <a:avLst/>
          </a:prstGeom>
          <a:noFill/>
        </p:spPr>
      </p:pic>
      <p:sp>
        <p:nvSpPr>
          <p:cNvPr id="27" name="CasellaDiTesto 26"/>
          <p:cNvSpPr txBox="1"/>
          <p:nvPr/>
        </p:nvSpPr>
        <p:spPr>
          <a:xfrm>
            <a:off x="0" y="3140968"/>
            <a:ext cx="792088" cy="338554"/>
          </a:xfrm>
          <a:prstGeom prst="rect">
            <a:avLst/>
          </a:prstGeom>
          <a:noFill/>
        </p:spPr>
        <p:txBody>
          <a:bodyPr wrap="square" rtlCol="0">
            <a:spAutoFit/>
          </a:bodyPr>
          <a:lstStyle/>
          <a:p>
            <a:r>
              <a:rPr lang="it-IT" sz="1600" dirty="0"/>
              <a:t>Aria</a:t>
            </a:r>
          </a:p>
        </p:txBody>
      </p:sp>
      <p:sp>
        <p:nvSpPr>
          <p:cNvPr id="28" name="CasellaDiTesto 27"/>
          <p:cNvSpPr txBox="1"/>
          <p:nvPr/>
        </p:nvSpPr>
        <p:spPr>
          <a:xfrm>
            <a:off x="2411760" y="2924944"/>
            <a:ext cx="1152128" cy="584775"/>
          </a:xfrm>
          <a:prstGeom prst="rect">
            <a:avLst/>
          </a:prstGeom>
          <a:noFill/>
        </p:spPr>
        <p:txBody>
          <a:bodyPr wrap="square" rtlCol="0">
            <a:spAutoFit/>
          </a:bodyPr>
          <a:lstStyle/>
          <a:p>
            <a:pPr algn="ctr"/>
            <a:r>
              <a:rPr lang="it-IT" sz="1600" dirty="0"/>
              <a:t>Gas Combusti</a:t>
            </a:r>
          </a:p>
        </p:txBody>
      </p:sp>
      <p:sp>
        <p:nvSpPr>
          <p:cNvPr id="29" name="CasellaDiTesto 28"/>
          <p:cNvSpPr txBox="1"/>
          <p:nvPr/>
        </p:nvSpPr>
        <p:spPr>
          <a:xfrm>
            <a:off x="467544" y="980728"/>
            <a:ext cx="1440160" cy="338554"/>
          </a:xfrm>
          <a:prstGeom prst="rect">
            <a:avLst/>
          </a:prstGeom>
          <a:noFill/>
        </p:spPr>
        <p:txBody>
          <a:bodyPr wrap="square" rtlCol="0">
            <a:spAutoFit/>
          </a:bodyPr>
          <a:lstStyle/>
          <a:p>
            <a:r>
              <a:rPr lang="it-IT" sz="1600" dirty="0"/>
              <a:t>Combustibile</a:t>
            </a:r>
          </a:p>
        </p:txBody>
      </p:sp>
      <p:cxnSp>
        <p:nvCxnSpPr>
          <p:cNvPr id="31" name="Connettore 2 30"/>
          <p:cNvCxnSpPr>
            <a:endCxn id="19" idx="0"/>
          </p:cNvCxnSpPr>
          <p:nvPr/>
        </p:nvCxnSpPr>
        <p:spPr bwMode="auto">
          <a:xfrm>
            <a:off x="1187624" y="1268760"/>
            <a:ext cx="305965" cy="216024"/>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32" name="CasellaDiTesto 31"/>
          <p:cNvSpPr txBox="1"/>
          <p:nvPr/>
        </p:nvSpPr>
        <p:spPr>
          <a:xfrm>
            <a:off x="395536" y="2132856"/>
            <a:ext cx="1008112" cy="292388"/>
          </a:xfrm>
          <a:prstGeom prst="rect">
            <a:avLst/>
          </a:prstGeom>
          <a:noFill/>
        </p:spPr>
        <p:txBody>
          <a:bodyPr wrap="square" rtlCol="0">
            <a:spAutoFit/>
          </a:bodyPr>
          <a:lstStyle/>
          <a:p>
            <a:r>
              <a:rPr lang="it-IT" sz="1300" dirty="0" err="1"/>
              <a:t>Compr</a:t>
            </a:r>
            <a:r>
              <a:rPr lang="it-IT" sz="1300" dirty="0"/>
              <a:t>.</a:t>
            </a:r>
          </a:p>
        </p:txBody>
      </p:sp>
      <p:sp>
        <p:nvSpPr>
          <p:cNvPr id="34" name="CasellaDiTesto 33"/>
          <p:cNvSpPr txBox="1"/>
          <p:nvPr/>
        </p:nvSpPr>
        <p:spPr>
          <a:xfrm>
            <a:off x="1907704" y="2060848"/>
            <a:ext cx="1080120" cy="292388"/>
          </a:xfrm>
          <a:prstGeom prst="rect">
            <a:avLst/>
          </a:prstGeom>
          <a:noFill/>
        </p:spPr>
        <p:txBody>
          <a:bodyPr wrap="square" rtlCol="0">
            <a:spAutoFit/>
          </a:bodyPr>
          <a:lstStyle/>
          <a:p>
            <a:r>
              <a:rPr lang="it-IT" sz="1300" dirty="0" err="1"/>
              <a:t>Espans</a:t>
            </a:r>
            <a:r>
              <a:rPr lang="it-IT" sz="1300" dirty="0"/>
              <a:t>.</a:t>
            </a:r>
          </a:p>
        </p:txBody>
      </p:sp>
      <p:sp>
        <p:nvSpPr>
          <p:cNvPr id="36" name="CasellaDiTesto 35"/>
          <p:cNvSpPr txBox="1"/>
          <p:nvPr/>
        </p:nvSpPr>
        <p:spPr>
          <a:xfrm>
            <a:off x="323528" y="2852936"/>
            <a:ext cx="432048" cy="369332"/>
          </a:xfrm>
          <a:prstGeom prst="rect">
            <a:avLst/>
          </a:prstGeom>
          <a:noFill/>
        </p:spPr>
        <p:txBody>
          <a:bodyPr wrap="square" rtlCol="0">
            <a:spAutoFit/>
          </a:bodyPr>
          <a:lstStyle/>
          <a:p>
            <a:r>
              <a:rPr lang="it-IT" dirty="0"/>
              <a:t>1</a:t>
            </a:r>
          </a:p>
        </p:txBody>
      </p:sp>
      <p:sp>
        <p:nvSpPr>
          <p:cNvPr id="37" name="CasellaDiTesto 36"/>
          <p:cNvSpPr txBox="1"/>
          <p:nvPr/>
        </p:nvSpPr>
        <p:spPr>
          <a:xfrm>
            <a:off x="2339752" y="2780928"/>
            <a:ext cx="432048" cy="369332"/>
          </a:xfrm>
          <a:prstGeom prst="rect">
            <a:avLst/>
          </a:prstGeom>
          <a:noFill/>
        </p:spPr>
        <p:txBody>
          <a:bodyPr wrap="square" rtlCol="0">
            <a:spAutoFit/>
          </a:bodyPr>
          <a:lstStyle/>
          <a:p>
            <a:r>
              <a:rPr lang="it-IT" dirty="0"/>
              <a:t>4</a:t>
            </a:r>
          </a:p>
        </p:txBody>
      </p:sp>
      <p:sp>
        <p:nvSpPr>
          <p:cNvPr id="38" name="CasellaDiTesto 37"/>
          <p:cNvSpPr txBox="1"/>
          <p:nvPr/>
        </p:nvSpPr>
        <p:spPr>
          <a:xfrm>
            <a:off x="1835696" y="1412776"/>
            <a:ext cx="432048" cy="369332"/>
          </a:xfrm>
          <a:prstGeom prst="rect">
            <a:avLst/>
          </a:prstGeom>
          <a:noFill/>
        </p:spPr>
        <p:txBody>
          <a:bodyPr wrap="square" rtlCol="0">
            <a:spAutoFit/>
          </a:bodyPr>
          <a:lstStyle/>
          <a:p>
            <a:r>
              <a:rPr lang="it-IT" dirty="0"/>
              <a:t>3</a:t>
            </a:r>
          </a:p>
        </p:txBody>
      </p:sp>
      <p:sp>
        <p:nvSpPr>
          <p:cNvPr id="39" name="CasellaDiTesto 38"/>
          <p:cNvSpPr txBox="1"/>
          <p:nvPr/>
        </p:nvSpPr>
        <p:spPr>
          <a:xfrm>
            <a:off x="827584" y="1412776"/>
            <a:ext cx="432048" cy="369332"/>
          </a:xfrm>
          <a:prstGeom prst="rect">
            <a:avLst/>
          </a:prstGeom>
          <a:noFill/>
        </p:spPr>
        <p:txBody>
          <a:bodyPr wrap="square" rtlCol="0">
            <a:spAutoFit/>
          </a:bodyPr>
          <a:lstStyle/>
          <a:p>
            <a:r>
              <a:rPr lang="it-IT" dirty="0"/>
              <a:t>2</a:t>
            </a:r>
          </a:p>
        </p:txBody>
      </p:sp>
      <p:sp>
        <p:nvSpPr>
          <p:cNvPr id="40" name="CasellaDiTesto 39"/>
          <p:cNvSpPr txBox="1"/>
          <p:nvPr/>
        </p:nvSpPr>
        <p:spPr>
          <a:xfrm>
            <a:off x="5608559" y="1484784"/>
            <a:ext cx="3355929" cy="646331"/>
          </a:xfrm>
          <a:prstGeom prst="rect">
            <a:avLst/>
          </a:prstGeom>
          <a:noFill/>
        </p:spPr>
        <p:txBody>
          <a:bodyPr wrap="square" rtlCol="0">
            <a:spAutoFit/>
          </a:bodyPr>
          <a:lstStyle/>
          <a:p>
            <a:pPr algn="ctr"/>
            <a:r>
              <a:rPr lang="it-IT" b="1" i="1" u="sng" dirty="0">
                <a:solidFill>
                  <a:srgbClr val="FF0000"/>
                </a:solidFill>
              </a:rPr>
              <a:t>Funzionamento TG basato sul ciclo </a:t>
            </a:r>
            <a:r>
              <a:rPr lang="it-IT" b="1" i="1" u="sng" dirty="0" err="1">
                <a:solidFill>
                  <a:srgbClr val="FF0000"/>
                </a:solidFill>
              </a:rPr>
              <a:t>Joule-Brayton</a:t>
            </a:r>
            <a:endParaRPr lang="it-IT" b="1" i="1" u="sng" dirty="0">
              <a:solidFill>
                <a:srgbClr val="FF0000"/>
              </a:solidFill>
            </a:endParaRPr>
          </a:p>
        </p:txBody>
      </p:sp>
      <p:sp>
        <p:nvSpPr>
          <p:cNvPr id="41" name="CasellaDiTesto 40"/>
          <p:cNvSpPr txBox="1"/>
          <p:nvPr/>
        </p:nvSpPr>
        <p:spPr>
          <a:xfrm>
            <a:off x="107504" y="3789040"/>
            <a:ext cx="5328592" cy="2308324"/>
          </a:xfrm>
          <a:prstGeom prst="rect">
            <a:avLst/>
          </a:prstGeom>
          <a:noFill/>
          <a:ln w="25400">
            <a:solidFill>
              <a:srgbClr val="00B050"/>
            </a:solidFill>
          </a:ln>
        </p:spPr>
        <p:txBody>
          <a:bodyPr wrap="square" rtlCol="0">
            <a:spAutoFit/>
          </a:bodyPr>
          <a:lstStyle/>
          <a:p>
            <a:r>
              <a:rPr lang="it-IT" b="1" i="1" u="sng" dirty="0">
                <a:solidFill>
                  <a:srgbClr val="002060"/>
                </a:solidFill>
                <a:effectLst>
                  <a:outerShdw blurRad="38100" dist="38100" dir="2700000" algn="tl">
                    <a:srgbClr val="000000">
                      <a:alpha val="43137"/>
                    </a:srgbClr>
                  </a:outerShdw>
                </a:effectLst>
              </a:rPr>
              <a:t>Rispetto al ciclo Ideale il caso reale presenta:</a:t>
            </a:r>
          </a:p>
          <a:p>
            <a:pPr>
              <a:buFont typeface="Arial" pitchFamily="34" charset="0"/>
              <a:buChar char="•"/>
            </a:pPr>
            <a:r>
              <a:rPr lang="it-IT" dirty="0">
                <a:solidFill>
                  <a:srgbClr val="002060"/>
                </a:solidFill>
              </a:rPr>
              <a:t> Ciclo aperto</a:t>
            </a:r>
          </a:p>
          <a:p>
            <a:pPr>
              <a:buFont typeface="Arial" pitchFamily="34" charset="0"/>
              <a:buChar char="•"/>
            </a:pPr>
            <a:r>
              <a:rPr lang="it-IT" dirty="0">
                <a:solidFill>
                  <a:srgbClr val="002060"/>
                </a:solidFill>
              </a:rPr>
              <a:t>Rendimento isoentropico delle turbomacchine ≠ 1</a:t>
            </a:r>
          </a:p>
          <a:p>
            <a:pPr>
              <a:buFont typeface="Arial" pitchFamily="34" charset="0"/>
              <a:buChar char="•"/>
            </a:pPr>
            <a:r>
              <a:rPr lang="it-IT" dirty="0">
                <a:solidFill>
                  <a:srgbClr val="002060"/>
                </a:solidFill>
              </a:rPr>
              <a:t> Le trasformazioni 2-3 e 4-1 non sono isobare </a:t>
            </a:r>
          </a:p>
          <a:p>
            <a:pPr>
              <a:buFont typeface="Arial" pitchFamily="34" charset="0"/>
              <a:buChar char="•"/>
            </a:pPr>
            <a:r>
              <a:rPr lang="it-IT" dirty="0">
                <a:solidFill>
                  <a:srgbClr val="002060"/>
                </a:solidFill>
              </a:rPr>
              <a:t> Perdite termiche  in vari punti dell’impianto</a:t>
            </a:r>
          </a:p>
          <a:p>
            <a:pPr>
              <a:buFont typeface="Arial" pitchFamily="34" charset="0"/>
              <a:buChar char="•"/>
            </a:pPr>
            <a:r>
              <a:rPr lang="it-IT" dirty="0">
                <a:solidFill>
                  <a:srgbClr val="002060"/>
                </a:solidFill>
              </a:rPr>
              <a:t> Perdite di massa</a:t>
            </a:r>
          </a:p>
          <a:p>
            <a:pPr>
              <a:buFont typeface="Arial" pitchFamily="34" charset="0"/>
              <a:buChar char="•"/>
            </a:pPr>
            <a:r>
              <a:rPr lang="it-IT" dirty="0">
                <a:solidFill>
                  <a:srgbClr val="002060"/>
                </a:solidFill>
              </a:rPr>
              <a:t> Raffreddamento delle pale</a:t>
            </a:r>
          </a:p>
          <a:p>
            <a:endParaRPr lang="it-IT" dirty="0">
              <a:solidFill>
                <a:srgbClr val="002060"/>
              </a:solidFill>
            </a:endParaRPr>
          </a:p>
        </p:txBody>
      </p:sp>
      <p:cxnSp>
        <p:nvCxnSpPr>
          <p:cNvPr id="42" name="Connettore 2 10"/>
          <p:cNvCxnSpPr/>
          <p:nvPr/>
        </p:nvCxnSpPr>
        <p:spPr bwMode="auto">
          <a:xfrm flipV="1">
            <a:off x="1928555" y="2461538"/>
            <a:ext cx="0" cy="576064"/>
          </a:xfrm>
          <a:prstGeom prst="straightConnector1">
            <a:avLst/>
          </a:prstGeom>
          <a:solidFill>
            <a:schemeClr val="accent1"/>
          </a:solidFill>
          <a:ln w="25400" cap="flat" cmpd="sng" algn="ctr">
            <a:solidFill>
              <a:schemeClr val="tx1"/>
            </a:solidFill>
            <a:prstDash val="dash"/>
            <a:round/>
            <a:headEnd type="none" w="med" len="med"/>
            <a:tailEnd type="arrow"/>
          </a:ln>
          <a:effectLst/>
        </p:spPr>
      </p:cxnSp>
      <p:cxnSp>
        <p:nvCxnSpPr>
          <p:cNvPr id="43" name="Connettore 2 10"/>
          <p:cNvCxnSpPr/>
          <p:nvPr/>
        </p:nvCxnSpPr>
        <p:spPr bwMode="auto">
          <a:xfrm flipH="1">
            <a:off x="1043609" y="3042969"/>
            <a:ext cx="884946" cy="0"/>
          </a:xfrm>
          <a:prstGeom prst="straightConnector1">
            <a:avLst/>
          </a:prstGeom>
          <a:solidFill>
            <a:schemeClr val="accent1"/>
          </a:solidFill>
          <a:ln w="25400" cap="flat" cmpd="sng" algn="ctr">
            <a:solidFill>
              <a:schemeClr val="tx1"/>
            </a:solidFill>
            <a:prstDash val="dash"/>
            <a:round/>
            <a:headEnd type="none" w="med" len="med"/>
            <a:tailEnd type="none"/>
          </a:ln>
          <a:effectLst/>
        </p:spPr>
      </p:cxnSp>
      <p:cxnSp>
        <p:nvCxnSpPr>
          <p:cNvPr id="44" name="Connettore 2 10"/>
          <p:cNvCxnSpPr/>
          <p:nvPr/>
        </p:nvCxnSpPr>
        <p:spPr bwMode="auto">
          <a:xfrm>
            <a:off x="1043608" y="2461539"/>
            <a:ext cx="0" cy="576063"/>
          </a:xfrm>
          <a:prstGeom prst="straightConnector1">
            <a:avLst/>
          </a:prstGeom>
          <a:solidFill>
            <a:schemeClr val="accent1"/>
          </a:solidFill>
          <a:ln w="25400" cap="flat" cmpd="sng" algn="ctr">
            <a:solidFill>
              <a:schemeClr val="tx1"/>
            </a:solidFill>
            <a:prstDash val="dash"/>
            <a:round/>
            <a:headEnd type="none" w="med" len="med"/>
            <a:tailEnd type="arrow"/>
          </a:ln>
          <a:effectLst/>
        </p:spPr>
      </p:cxnSp>
      <p:sp>
        <p:nvSpPr>
          <p:cNvPr id="45" name="CasellaDiTesto 39"/>
          <p:cNvSpPr txBox="1"/>
          <p:nvPr/>
        </p:nvSpPr>
        <p:spPr>
          <a:xfrm>
            <a:off x="6135641" y="3059668"/>
            <a:ext cx="2880320" cy="369332"/>
          </a:xfrm>
          <a:prstGeom prst="rect">
            <a:avLst/>
          </a:prstGeom>
          <a:noFill/>
        </p:spPr>
        <p:txBody>
          <a:bodyPr wrap="square" rtlCol="0">
            <a:spAutoFit/>
          </a:bodyPr>
          <a:lstStyle/>
          <a:p>
            <a:pPr algn="ctr"/>
            <a:r>
              <a:rPr lang="it-IT" b="1" i="1" u="sng" dirty="0">
                <a:solidFill>
                  <a:srgbClr val="002060"/>
                </a:solidFill>
              </a:rPr>
              <a:t>Mappa  </a:t>
            </a:r>
            <a:r>
              <a:rPr lang="it-IT" b="1" i="1" u="sng" dirty="0">
                <a:solidFill>
                  <a:srgbClr val="002060"/>
                </a:solidFill>
                <a:latin typeface="Symbol" panose="05050102010706020507" pitchFamily="18" charset="2"/>
              </a:rPr>
              <a:t>h</a:t>
            </a:r>
            <a:r>
              <a:rPr lang="it-IT" b="1" i="1" u="sng" dirty="0">
                <a:solidFill>
                  <a:srgbClr val="002060"/>
                </a:solidFill>
              </a:rPr>
              <a:t>-L</a:t>
            </a:r>
            <a:r>
              <a:rPr lang="it-IT" b="1" i="1" u="sng" baseline="-25000" dirty="0">
                <a:solidFill>
                  <a:srgbClr val="002060"/>
                </a:solidFill>
              </a:rPr>
              <a:t>u</a:t>
            </a:r>
            <a:r>
              <a:rPr lang="it-IT" b="1" i="1" u="sng" dirty="0">
                <a:solidFill>
                  <a:srgbClr val="002060"/>
                </a:solidFill>
              </a:rPr>
              <a:t> per TG reale</a:t>
            </a:r>
          </a:p>
        </p:txBody>
      </p:sp>
    </p:spTree>
    <p:extLst>
      <p:ext uri="{BB962C8B-B14F-4D97-AF65-F5344CB8AC3E}">
        <p14:creationId xmlns:p14="http://schemas.microsoft.com/office/powerpoint/2010/main" val="114229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http://www.aventi.no/images/stories/bilder/lm6000pd.jpg"/>
          <p:cNvPicPr>
            <a:picLocks noChangeAspect="1" noChangeArrowheads="1"/>
          </p:cNvPicPr>
          <p:nvPr/>
        </p:nvPicPr>
        <p:blipFill rotWithShape="1">
          <a:blip r:embed="rId2" cstate="print"/>
          <a:srcRect l="3793" t="17684" r="2657" b="13054"/>
          <a:stretch/>
        </p:blipFill>
        <p:spPr bwMode="auto">
          <a:xfrm>
            <a:off x="395536" y="3807256"/>
            <a:ext cx="4167352" cy="2646832"/>
          </a:xfrm>
          <a:prstGeom prst="rect">
            <a:avLst/>
          </a:prstGeom>
          <a:noFill/>
        </p:spPr>
      </p:pic>
      <p:sp>
        <p:nvSpPr>
          <p:cNvPr id="27" name="Titolo 1"/>
          <p:cNvSpPr txBox="1">
            <a:spLocks/>
          </p:cNvSpPr>
          <p:nvPr/>
        </p:nvSpPr>
        <p:spPr>
          <a:xfrm>
            <a:off x="719138" y="142875"/>
            <a:ext cx="8173342" cy="838200"/>
          </a:xfrm>
          <a:prstGeom prst="rect">
            <a:avLst/>
          </a:prstGeom>
        </p:spPr>
        <p:txBody>
          <a:bodyPr/>
          <a:lstStyle>
            <a:lvl1pPr algn="l" rtl="0" eaLnBrk="1" fontAlgn="base" hangingPunct="1">
              <a:spcBef>
                <a:spcPct val="0"/>
              </a:spcBef>
              <a:spcAft>
                <a:spcPct val="0"/>
              </a:spcAft>
              <a:defRPr sz="2200" b="1">
                <a:solidFill>
                  <a:srgbClr val="003F6E"/>
                </a:solidFill>
                <a:latin typeface="+mj-lt"/>
                <a:ea typeface="+mj-ea"/>
                <a:cs typeface="+mj-cs"/>
              </a:defRPr>
            </a:lvl1pPr>
            <a:lvl2pPr algn="l" rtl="0" eaLnBrk="1" fontAlgn="base" hangingPunct="1">
              <a:spcBef>
                <a:spcPct val="0"/>
              </a:spcBef>
              <a:spcAft>
                <a:spcPct val="0"/>
              </a:spcAft>
              <a:defRPr sz="2200" b="1">
                <a:solidFill>
                  <a:srgbClr val="003F6E"/>
                </a:solidFill>
                <a:latin typeface="Arial" charset="0"/>
              </a:defRPr>
            </a:lvl2pPr>
            <a:lvl3pPr algn="l" rtl="0" eaLnBrk="1" fontAlgn="base" hangingPunct="1">
              <a:spcBef>
                <a:spcPct val="0"/>
              </a:spcBef>
              <a:spcAft>
                <a:spcPct val="0"/>
              </a:spcAft>
              <a:defRPr sz="2200" b="1">
                <a:solidFill>
                  <a:srgbClr val="003F6E"/>
                </a:solidFill>
                <a:latin typeface="Arial" charset="0"/>
              </a:defRPr>
            </a:lvl3pPr>
            <a:lvl4pPr algn="l" rtl="0" eaLnBrk="1" fontAlgn="base" hangingPunct="1">
              <a:spcBef>
                <a:spcPct val="0"/>
              </a:spcBef>
              <a:spcAft>
                <a:spcPct val="0"/>
              </a:spcAft>
              <a:defRPr sz="2200" b="1">
                <a:solidFill>
                  <a:srgbClr val="003F6E"/>
                </a:solidFill>
                <a:latin typeface="Arial" charset="0"/>
              </a:defRPr>
            </a:lvl4pPr>
            <a:lvl5pPr algn="l" rtl="0" eaLnBrk="1" fontAlgn="base" hangingPunct="1">
              <a:spcBef>
                <a:spcPct val="0"/>
              </a:spcBef>
              <a:spcAft>
                <a:spcPct val="0"/>
              </a:spcAft>
              <a:defRPr sz="2200" b="1">
                <a:solidFill>
                  <a:srgbClr val="003F6E"/>
                </a:solidFill>
                <a:latin typeface="Arial" charset="0"/>
              </a:defRPr>
            </a:lvl5pPr>
            <a:lvl6pPr marL="457200" algn="l" rtl="0" eaLnBrk="1" fontAlgn="base" hangingPunct="1">
              <a:spcBef>
                <a:spcPct val="0"/>
              </a:spcBef>
              <a:spcAft>
                <a:spcPct val="0"/>
              </a:spcAft>
              <a:defRPr sz="2200" b="1">
                <a:solidFill>
                  <a:srgbClr val="003F6E"/>
                </a:solidFill>
                <a:latin typeface="Arial" charset="0"/>
              </a:defRPr>
            </a:lvl6pPr>
            <a:lvl7pPr marL="914400" algn="l" rtl="0" eaLnBrk="1" fontAlgn="base" hangingPunct="1">
              <a:spcBef>
                <a:spcPct val="0"/>
              </a:spcBef>
              <a:spcAft>
                <a:spcPct val="0"/>
              </a:spcAft>
              <a:defRPr sz="2200" b="1">
                <a:solidFill>
                  <a:srgbClr val="003F6E"/>
                </a:solidFill>
                <a:latin typeface="Arial" charset="0"/>
              </a:defRPr>
            </a:lvl7pPr>
            <a:lvl8pPr marL="1371600" algn="l" rtl="0" eaLnBrk="1" fontAlgn="base" hangingPunct="1">
              <a:spcBef>
                <a:spcPct val="0"/>
              </a:spcBef>
              <a:spcAft>
                <a:spcPct val="0"/>
              </a:spcAft>
              <a:defRPr sz="2200" b="1">
                <a:solidFill>
                  <a:srgbClr val="003F6E"/>
                </a:solidFill>
                <a:latin typeface="Arial" charset="0"/>
              </a:defRPr>
            </a:lvl8pPr>
            <a:lvl9pPr marL="1828800" algn="l" rtl="0" eaLnBrk="1" fontAlgn="base" hangingPunct="1">
              <a:spcBef>
                <a:spcPct val="0"/>
              </a:spcBef>
              <a:spcAft>
                <a:spcPct val="0"/>
              </a:spcAft>
              <a:defRPr sz="2200" b="1">
                <a:solidFill>
                  <a:srgbClr val="003F6E"/>
                </a:solidFill>
                <a:latin typeface="Arial" charset="0"/>
              </a:defRPr>
            </a:lvl9pPr>
          </a:lstStyle>
          <a:p>
            <a:pPr>
              <a:defRPr/>
            </a:pPr>
            <a:r>
              <a:rPr lang="en-US" kern="0" dirty="0" err="1"/>
              <a:t>Turbina</a:t>
            </a:r>
            <a:r>
              <a:rPr lang="en-US" kern="0" dirty="0"/>
              <a:t> a gas</a:t>
            </a:r>
          </a:p>
        </p:txBody>
      </p:sp>
      <p:pic>
        <p:nvPicPr>
          <p:cNvPr id="6" name="Picture 2" descr="http://www.seeninside.net/911/jet-engine_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809" y="1124517"/>
            <a:ext cx="3810000" cy="21240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2204" y="1272311"/>
            <a:ext cx="4563605" cy="1934200"/>
            <a:chOff x="242204" y="1162240"/>
            <a:chExt cx="4563605" cy="1934200"/>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204" y="1294161"/>
              <a:ext cx="4460079" cy="169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bwMode="auto">
            <a:xfrm>
              <a:off x="3158732" y="1162240"/>
              <a:ext cx="155728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8" name="Rectangle 7"/>
            <p:cNvSpPr/>
            <p:nvPr/>
          </p:nvSpPr>
          <p:spPr bwMode="auto">
            <a:xfrm>
              <a:off x="3248525" y="2880416"/>
              <a:ext cx="155728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grpSp>
      <p:sp>
        <p:nvSpPr>
          <p:cNvPr id="3" name="TextBox 2"/>
          <p:cNvSpPr txBox="1"/>
          <p:nvPr/>
        </p:nvSpPr>
        <p:spPr>
          <a:xfrm>
            <a:off x="236855" y="908720"/>
            <a:ext cx="3969756" cy="369332"/>
          </a:xfrm>
          <a:prstGeom prst="rect">
            <a:avLst/>
          </a:prstGeom>
          <a:noFill/>
        </p:spPr>
        <p:txBody>
          <a:bodyPr wrap="square" rtlCol="0">
            <a:spAutoFit/>
          </a:bodyPr>
          <a:lstStyle/>
          <a:p>
            <a:r>
              <a:rPr lang="it-IT" b="1" i="1" dirty="0">
                <a:solidFill>
                  <a:srgbClr val="002060"/>
                </a:solidFill>
              </a:rPr>
              <a:t>Per uso aeronautico (motori jet) ....</a:t>
            </a:r>
          </a:p>
        </p:txBody>
      </p:sp>
      <p:sp>
        <p:nvSpPr>
          <p:cNvPr id="11" name="TextBox 10"/>
          <p:cNvSpPr txBox="1"/>
          <p:nvPr/>
        </p:nvSpPr>
        <p:spPr>
          <a:xfrm>
            <a:off x="245156" y="3367542"/>
            <a:ext cx="4830900" cy="369332"/>
          </a:xfrm>
          <a:prstGeom prst="rect">
            <a:avLst/>
          </a:prstGeom>
          <a:noFill/>
        </p:spPr>
        <p:txBody>
          <a:bodyPr wrap="square" rtlCol="0">
            <a:spAutoFit/>
          </a:bodyPr>
          <a:lstStyle/>
          <a:p>
            <a:r>
              <a:rPr lang="it-IT" b="1" i="1" dirty="0">
                <a:solidFill>
                  <a:srgbClr val="002060"/>
                </a:solidFill>
              </a:rPr>
              <a:t>...e per la produzione di energia elettrica</a:t>
            </a:r>
          </a:p>
        </p:txBody>
      </p:sp>
      <p:pic>
        <p:nvPicPr>
          <p:cNvPr id="9218" name="Picture 2" descr="Rela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961" t="2190" r="3780" b="1718"/>
          <a:stretch/>
        </p:blipFill>
        <p:spPr bwMode="auto">
          <a:xfrm>
            <a:off x="4909708" y="3414840"/>
            <a:ext cx="3998538" cy="3155014"/>
          </a:xfrm>
          <a:prstGeom prst="rect">
            <a:avLst/>
          </a:prstGeom>
          <a:noFill/>
          <a:extLst>
            <a:ext uri="{909E8E84-426E-40DD-AFC4-6F175D3DCCD1}">
              <a14:hiddenFill xmlns:a14="http://schemas.microsoft.com/office/drawing/2010/main">
                <a:solidFill>
                  <a:srgbClr val="FFFFFF"/>
                </a:solidFill>
              </a14:hiddenFill>
            </a:ext>
          </a:extLst>
        </p:spPr>
      </p:pic>
      <p:sp>
        <p:nvSpPr>
          <p:cNvPr id="13"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12</a:t>
            </a:fld>
            <a:endParaRPr lang="it-IT" dirty="0"/>
          </a:p>
        </p:txBody>
      </p:sp>
    </p:spTree>
    <p:extLst>
      <p:ext uri="{BB962C8B-B14F-4D97-AF65-F5344CB8AC3E}">
        <p14:creationId xmlns:p14="http://schemas.microsoft.com/office/powerpoint/2010/main" val="123737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Esempio: Turbina a Gas</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13</a:t>
            </a:fld>
            <a:endParaRPr lang="it-IT"/>
          </a:p>
        </p:txBody>
      </p:sp>
      <p:grpSp>
        <p:nvGrpSpPr>
          <p:cNvPr id="6" name="Group 5"/>
          <p:cNvGrpSpPr>
            <a:grpSpLocks noChangeAspect="1"/>
          </p:cNvGrpSpPr>
          <p:nvPr/>
        </p:nvGrpSpPr>
        <p:grpSpPr>
          <a:xfrm>
            <a:off x="827386" y="833830"/>
            <a:ext cx="5521559" cy="3506936"/>
            <a:chOff x="467544" y="980728"/>
            <a:chExt cx="6915832" cy="4392488"/>
          </a:xfrm>
        </p:grpSpPr>
        <p:pic>
          <p:nvPicPr>
            <p:cNvPr id="78850" name="Picture 2" descr="http://www.aventi.no/images/stories/bilder/lm6000pd.jpg"/>
            <p:cNvPicPr>
              <a:picLocks noChangeAspect="1" noChangeArrowheads="1"/>
            </p:cNvPicPr>
            <p:nvPr/>
          </p:nvPicPr>
          <p:blipFill>
            <a:blip r:embed="rId2" cstate="print"/>
            <a:srcRect l="3793" t="17684" r="2657" b="13054"/>
            <a:stretch>
              <a:fillRect/>
            </a:stretch>
          </p:blipFill>
          <p:spPr bwMode="auto">
            <a:xfrm>
              <a:off x="467544" y="980728"/>
              <a:ext cx="6915832" cy="4392488"/>
            </a:xfrm>
            <a:prstGeom prst="rect">
              <a:avLst/>
            </a:prstGeom>
            <a:noFill/>
          </p:spPr>
        </p:pic>
        <p:sp>
          <p:nvSpPr>
            <p:cNvPr id="5" name="Rounded Rectangle 4"/>
            <p:cNvSpPr/>
            <p:nvPr/>
          </p:nvSpPr>
          <p:spPr bwMode="auto">
            <a:xfrm rot="20303238">
              <a:off x="4599661" y="1910706"/>
              <a:ext cx="855794" cy="1719089"/>
            </a:xfrm>
            <a:prstGeom prst="roundRect">
              <a:avLst/>
            </a:prstGeom>
            <a:noFill/>
            <a:ln w="635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7" name="Rounded Rectangle 6"/>
            <p:cNvSpPr/>
            <p:nvPr/>
          </p:nvSpPr>
          <p:spPr bwMode="auto">
            <a:xfrm rot="20303238">
              <a:off x="5388121" y="1545806"/>
              <a:ext cx="1379737" cy="1453659"/>
            </a:xfrm>
            <a:prstGeom prst="roundRect">
              <a:avLst/>
            </a:prstGeom>
            <a:noFill/>
            <a:ln w="63500" cap="flat" cmpd="sng" algn="ctr">
              <a:solidFill>
                <a:srgbClr val="FFC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8" name="Rounded Rectangle 7"/>
            <p:cNvSpPr/>
            <p:nvPr/>
          </p:nvSpPr>
          <p:spPr bwMode="auto">
            <a:xfrm rot="20303238">
              <a:off x="716856" y="2580427"/>
              <a:ext cx="3967884" cy="2111104"/>
            </a:xfrm>
            <a:prstGeom prst="roundRect">
              <a:avLst/>
            </a:prstGeom>
            <a:noFill/>
            <a:ln w="6350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grpSp>
      <p:sp>
        <p:nvSpPr>
          <p:cNvPr id="3" name="Rectangle 2"/>
          <p:cNvSpPr/>
          <p:nvPr/>
        </p:nvSpPr>
        <p:spPr>
          <a:xfrm>
            <a:off x="606701" y="384616"/>
            <a:ext cx="9081092" cy="369332"/>
          </a:xfrm>
          <a:prstGeom prst="rect">
            <a:avLst/>
          </a:prstGeom>
        </p:spPr>
        <p:txBody>
          <a:bodyPr wrap="square">
            <a:spAutoFit/>
          </a:bodyPr>
          <a:lstStyle/>
          <a:p>
            <a:r>
              <a:rPr lang="en-US" b="1" dirty="0"/>
              <a:t>https://www.youtube.com/watch?v=zcWkEKNvqCA</a:t>
            </a:r>
          </a:p>
        </p:txBody>
      </p:sp>
      <p:sp>
        <p:nvSpPr>
          <p:cNvPr id="11" name="Down Arrow 10"/>
          <p:cNvSpPr/>
          <p:nvPr/>
        </p:nvSpPr>
        <p:spPr bwMode="auto">
          <a:xfrm rot="14873588">
            <a:off x="21338" y="3091142"/>
            <a:ext cx="983242" cy="1253081"/>
          </a:xfrm>
          <a:prstGeom prst="downArrow">
            <a:avLst/>
          </a:prstGeom>
          <a:solidFill>
            <a:srgbClr val="92D050">
              <a:alpha val="58000"/>
            </a:srgbClr>
          </a:solidFill>
          <a:ln w="6350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2" name="Down Arrow 11"/>
          <p:cNvSpPr/>
          <p:nvPr/>
        </p:nvSpPr>
        <p:spPr bwMode="auto">
          <a:xfrm rot="14873588">
            <a:off x="5857324" y="685415"/>
            <a:ext cx="983242" cy="1253081"/>
          </a:xfrm>
          <a:prstGeom prst="downArrow">
            <a:avLst/>
          </a:prstGeom>
          <a:solidFill>
            <a:srgbClr val="FFFF00">
              <a:alpha val="58000"/>
            </a:srgbClr>
          </a:solidFill>
          <a:ln w="63500" cap="flat" cmpd="sng" algn="ctr">
            <a:solidFill>
              <a:srgbClr val="FFC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3" name="Down Arrow 12"/>
          <p:cNvSpPr/>
          <p:nvPr/>
        </p:nvSpPr>
        <p:spPr bwMode="auto">
          <a:xfrm rot="9532601">
            <a:off x="4628520" y="2987852"/>
            <a:ext cx="525169" cy="988354"/>
          </a:xfrm>
          <a:prstGeom prst="downArrow">
            <a:avLst>
              <a:gd name="adj1" fmla="val 37442"/>
              <a:gd name="adj2" fmla="val 50000"/>
            </a:avLst>
          </a:prstGeom>
          <a:solidFill>
            <a:srgbClr val="C00000">
              <a:alpha val="58000"/>
            </a:srgbClr>
          </a:solidFill>
          <a:ln w="635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5" name="TextBox 14"/>
          <p:cNvSpPr txBox="1"/>
          <p:nvPr/>
        </p:nvSpPr>
        <p:spPr>
          <a:xfrm rot="20297439">
            <a:off x="3833655" y="3952643"/>
            <a:ext cx="2627183" cy="430887"/>
          </a:xfrm>
          <a:prstGeom prst="rect">
            <a:avLst/>
          </a:prstGeom>
          <a:noFill/>
        </p:spPr>
        <p:txBody>
          <a:bodyPr wrap="square" rtlCol="0">
            <a:spAutoFit/>
          </a:bodyPr>
          <a:lstStyle/>
          <a:p>
            <a:r>
              <a:rPr lang="it-IT" sz="2200" b="1" dirty="0"/>
              <a:t>GAS NATURALE</a:t>
            </a:r>
            <a:endParaRPr lang="en-US" sz="2200" b="1" dirty="0"/>
          </a:p>
        </p:txBody>
      </p:sp>
      <p:sp>
        <p:nvSpPr>
          <p:cNvPr id="17" name="TextBox 16"/>
          <p:cNvSpPr txBox="1"/>
          <p:nvPr/>
        </p:nvSpPr>
        <p:spPr>
          <a:xfrm rot="20297439">
            <a:off x="-124174" y="3563725"/>
            <a:ext cx="944427" cy="430887"/>
          </a:xfrm>
          <a:prstGeom prst="rect">
            <a:avLst/>
          </a:prstGeom>
          <a:noFill/>
        </p:spPr>
        <p:txBody>
          <a:bodyPr wrap="square" rtlCol="0">
            <a:spAutoFit/>
          </a:bodyPr>
          <a:lstStyle/>
          <a:p>
            <a:r>
              <a:rPr lang="it-IT" sz="2200" b="1" dirty="0"/>
              <a:t>ARIA</a:t>
            </a:r>
            <a:endParaRPr lang="en-US" sz="2200" b="1" dirty="0"/>
          </a:p>
        </p:txBody>
      </p:sp>
      <p:sp>
        <p:nvSpPr>
          <p:cNvPr id="18" name="TextBox 17"/>
          <p:cNvSpPr txBox="1"/>
          <p:nvPr/>
        </p:nvSpPr>
        <p:spPr>
          <a:xfrm rot="20297439">
            <a:off x="5736324" y="1113370"/>
            <a:ext cx="1162392" cy="430887"/>
          </a:xfrm>
          <a:prstGeom prst="rect">
            <a:avLst/>
          </a:prstGeom>
          <a:noFill/>
        </p:spPr>
        <p:txBody>
          <a:bodyPr wrap="square" rtlCol="0">
            <a:spAutoFit/>
          </a:bodyPr>
          <a:lstStyle/>
          <a:p>
            <a:r>
              <a:rPr lang="it-IT" sz="2200" b="1" dirty="0"/>
              <a:t>FUMI</a:t>
            </a:r>
            <a:endParaRPr lang="en-US" sz="2200" b="1" dirty="0"/>
          </a:p>
        </p:txBody>
      </p:sp>
      <p:sp>
        <p:nvSpPr>
          <p:cNvPr id="16" name="TextBox 15"/>
          <p:cNvSpPr txBox="1"/>
          <p:nvPr/>
        </p:nvSpPr>
        <p:spPr>
          <a:xfrm>
            <a:off x="-32259" y="835428"/>
            <a:ext cx="3115636" cy="369332"/>
          </a:xfrm>
          <a:prstGeom prst="rect">
            <a:avLst/>
          </a:prstGeom>
          <a:noFill/>
        </p:spPr>
        <p:txBody>
          <a:bodyPr wrap="square" rtlCol="0">
            <a:spAutoFit/>
          </a:bodyPr>
          <a:lstStyle/>
          <a:p>
            <a:r>
              <a:rPr lang="it-IT" b="1" u="sng" dirty="0"/>
              <a:t>LM6000 General Electric</a:t>
            </a:r>
            <a:endParaRPr lang="en-US" b="1" u="sng" dirty="0"/>
          </a:p>
        </p:txBody>
      </p:sp>
      <p:pic>
        <p:nvPicPr>
          <p:cNvPr id="10242" name="Picture 2" descr="Image result for general electric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3960" y="787942"/>
            <a:ext cx="524013" cy="5240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18"/>
          <p:cNvGraphicFramePr>
            <a:graphicFrameLocks noGrp="1"/>
          </p:cNvGraphicFramePr>
          <p:nvPr>
            <p:extLst>
              <p:ext uri="{D42A27DB-BD31-4B8C-83A1-F6EECF244321}">
                <p14:modId xmlns:p14="http://schemas.microsoft.com/office/powerpoint/2010/main" val="905431749"/>
              </p:ext>
            </p:extLst>
          </p:nvPr>
        </p:nvGraphicFramePr>
        <p:xfrm>
          <a:off x="1591163" y="4689991"/>
          <a:ext cx="6096000" cy="1864024"/>
        </p:xfrm>
        <a:graphic>
          <a:graphicData uri="http://schemas.openxmlformats.org/drawingml/2006/table">
            <a:tbl>
              <a:tblPr firstRow="1" bandRow="1">
                <a:tableStyleId>{3B4B98B0-60AC-42C2-AFA5-B58CD77FA1E5}</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80664">
                <a:tc>
                  <a:txBody>
                    <a:bodyPr/>
                    <a:lstStyle/>
                    <a:p>
                      <a:pPr algn="ctr"/>
                      <a:r>
                        <a:rPr lang="it-IT" b="1" dirty="0"/>
                        <a:t>Potenza netta</a:t>
                      </a:r>
                      <a:endParaRPr lang="en-US" b="1" dirty="0"/>
                    </a:p>
                  </a:txBody>
                  <a:tcPr/>
                </a:tc>
                <a:tc>
                  <a:txBody>
                    <a:bodyPr/>
                    <a:lstStyle/>
                    <a:p>
                      <a:pPr algn="ctr"/>
                      <a:r>
                        <a:rPr lang="it-IT" b="1" dirty="0"/>
                        <a:t>52 MW</a:t>
                      </a:r>
                      <a:endParaRPr lang="en-US" b="1" dirty="0"/>
                    </a:p>
                  </a:txBody>
                  <a:tcPr/>
                </a:tc>
                <a:extLst>
                  <a:ext uri="{0D108BD9-81ED-4DB2-BD59-A6C34878D82A}">
                    <a16:rowId xmlns:a16="http://schemas.microsoft.com/office/drawing/2014/main" val="10000"/>
                  </a:ext>
                </a:extLst>
              </a:tr>
              <a:tr h="370840">
                <a:tc>
                  <a:txBody>
                    <a:bodyPr/>
                    <a:lstStyle/>
                    <a:p>
                      <a:pPr algn="ctr"/>
                      <a:r>
                        <a:rPr lang="it-IT" b="1" dirty="0"/>
                        <a:t>Rendimento</a:t>
                      </a:r>
                      <a:endParaRPr lang="en-US" b="1" dirty="0"/>
                    </a:p>
                  </a:txBody>
                  <a:tcPr/>
                </a:tc>
                <a:tc>
                  <a:txBody>
                    <a:bodyPr/>
                    <a:lstStyle/>
                    <a:p>
                      <a:pPr algn="ctr"/>
                      <a:r>
                        <a:rPr lang="it-IT" b="1" dirty="0"/>
                        <a:t>40.4%</a:t>
                      </a:r>
                      <a:endParaRPr lang="en-US" b="1" dirty="0"/>
                    </a:p>
                  </a:txBody>
                  <a:tcPr/>
                </a:tc>
                <a:extLst>
                  <a:ext uri="{0D108BD9-81ED-4DB2-BD59-A6C34878D82A}">
                    <a16:rowId xmlns:a16="http://schemas.microsoft.com/office/drawing/2014/main" val="10001"/>
                  </a:ext>
                </a:extLst>
              </a:tr>
              <a:tr h="370840">
                <a:tc>
                  <a:txBody>
                    <a:bodyPr/>
                    <a:lstStyle/>
                    <a:p>
                      <a:pPr algn="ctr"/>
                      <a:r>
                        <a:rPr lang="it-IT" b="1" dirty="0"/>
                        <a:t>Rapp. Compressione</a:t>
                      </a:r>
                      <a:endParaRPr lang="en-US" b="1" dirty="0"/>
                    </a:p>
                  </a:txBody>
                  <a:tcPr/>
                </a:tc>
                <a:tc>
                  <a:txBody>
                    <a:bodyPr/>
                    <a:lstStyle/>
                    <a:p>
                      <a:pPr algn="ctr"/>
                      <a:r>
                        <a:rPr lang="it-IT" b="1" dirty="0"/>
                        <a:t>30</a:t>
                      </a:r>
                      <a:endParaRPr lang="en-US" b="1" dirty="0"/>
                    </a:p>
                  </a:txBody>
                  <a:tcPr/>
                </a:tc>
                <a:extLst>
                  <a:ext uri="{0D108BD9-81ED-4DB2-BD59-A6C34878D82A}">
                    <a16:rowId xmlns:a16="http://schemas.microsoft.com/office/drawing/2014/main" val="10002"/>
                  </a:ext>
                </a:extLst>
              </a:tr>
              <a:tr h="370840">
                <a:tc>
                  <a:txBody>
                    <a:bodyPr/>
                    <a:lstStyle/>
                    <a:p>
                      <a:pPr algn="ctr"/>
                      <a:r>
                        <a:rPr lang="it-IT" b="1" dirty="0"/>
                        <a:t>Temperatura Fumi</a:t>
                      </a:r>
                      <a:endParaRPr lang="en-US" b="1" dirty="0"/>
                    </a:p>
                  </a:txBody>
                  <a:tcPr/>
                </a:tc>
                <a:tc>
                  <a:txBody>
                    <a:bodyPr/>
                    <a:lstStyle/>
                    <a:p>
                      <a:pPr algn="ctr"/>
                      <a:r>
                        <a:rPr lang="it-IT" b="1" dirty="0"/>
                        <a:t>455°C</a:t>
                      </a:r>
                      <a:endParaRPr lang="en-US" b="1" dirty="0"/>
                    </a:p>
                  </a:txBody>
                  <a:tcPr/>
                </a:tc>
                <a:extLst>
                  <a:ext uri="{0D108BD9-81ED-4DB2-BD59-A6C34878D82A}">
                    <a16:rowId xmlns:a16="http://schemas.microsoft.com/office/drawing/2014/main" val="10003"/>
                  </a:ext>
                </a:extLst>
              </a:tr>
              <a:tr h="370840">
                <a:tc>
                  <a:txBody>
                    <a:bodyPr/>
                    <a:lstStyle/>
                    <a:p>
                      <a:pPr algn="ctr"/>
                      <a:r>
                        <a:rPr lang="it-IT" b="1" dirty="0"/>
                        <a:t>Portata Fumi </a:t>
                      </a:r>
                      <a:endParaRPr lang="en-US" b="1" dirty="0"/>
                    </a:p>
                  </a:txBody>
                  <a:tcPr/>
                </a:tc>
                <a:tc>
                  <a:txBody>
                    <a:bodyPr/>
                    <a:lstStyle/>
                    <a:p>
                      <a:pPr algn="ctr"/>
                      <a:r>
                        <a:rPr lang="it-IT" b="1" dirty="0"/>
                        <a:t>125 kg/s</a:t>
                      </a:r>
                      <a:endParaRPr lang="en-US" b="1" dirty="0"/>
                    </a:p>
                  </a:txBody>
                  <a:tcPr/>
                </a:tc>
                <a:extLst>
                  <a:ext uri="{0D108BD9-81ED-4DB2-BD59-A6C34878D82A}">
                    <a16:rowId xmlns:a16="http://schemas.microsoft.com/office/drawing/2014/main" val="10004"/>
                  </a:ext>
                </a:extLst>
              </a:tr>
            </a:tbl>
          </a:graphicData>
        </a:graphic>
      </p:graphicFrame>
      <p:sp>
        <p:nvSpPr>
          <p:cNvPr id="24" name="Down Arrow 23"/>
          <p:cNvSpPr/>
          <p:nvPr/>
        </p:nvSpPr>
        <p:spPr bwMode="auto">
          <a:xfrm rot="17137748">
            <a:off x="6179680" y="1989602"/>
            <a:ext cx="464270" cy="1034461"/>
          </a:xfrm>
          <a:prstGeom prst="downArrow">
            <a:avLst/>
          </a:prstGeom>
          <a:solidFill>
            <a:srgbClr val="333399">
              <a:alpha val="58000"/>
            </a:srgbClr>
          </a:solidFill>
          <a:ln w="63500"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26" name="Down Arrow 25"/>
          <p:cNvSpPr/>
          <p:nvPr/>
        </p:nvSpPr>
        <p:spPr bwMode="auto">
          <a:xfrm rot="16943290">
            <a:off x="7977742" y="2268068"/>
            <a:ext cx="503751" cy="1214685"/>
          </a:xfrm>
          <a:prstGeom prst="downArrow">
            <a:avLst/>
          </a:prstGeom>
          <a:solidFill>
            <a:srgbClr val="66CCFF">
              <a:alpha val="58000"/>
            </a:srgbClr>
          </a:solidFill>
          <a:ln w="63500"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grpSp>
        <p:nvGrpSpPr>
          <p:cNvPr id="27" name="Gruppo 235"/>
          <p:cNvGrpSpPr>
            <a:grpSpLocks noChangeAspect="1"/>
          </p:cNvGrpSpPr>
          <p:nvPr/>
        </p:nvGrpSpPr>
        <p:grpSpPr>
          <a:xfrm>
            <a:off x="6815301" y="2357170"/>
            <a:ext cx="875394" cy="850021"/>
            <a:chOff x="1369514" y="2609111"/>
            <a:chExt cx="533400" cy="533400"/>
          </a:xfrm>
        </p:grpSpPr>
        <p:sp>
          <p:nvSpPr>
            <p:cNvPr id="28" name="Ovale 236"/>
            <p:cNvSpPr/>
            <p:nvPr/>
          </p:nvSpPr>
          <p:spPr>
            <a:xfrm>
              <a:off x="1445714" y="2609111"/>
              <a:ext cx="3810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ttore 1 237"/>
            <p:cNvCxnSpPr>
              <a:stCxn id="28" idx="3"/>
            </p:cNvCxnSpPr>
            <p:nvPr/>
          </p:nvCxnSpPr>
          <p:spPr>
            <a:xfrm rot="5400000">
              <a:off x="1331414" y="2972415"/>
              <a:ext cx="208196" cy="131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ttore 1 238"/>
            <p:cNvCxnSpPr>
              <a:stCxn id="28" idx="5"/>
            </p:cNvCxnSpPr>
            <p:nvPr/>
          </p:nvCxnSpPr>
          <p:spPr>
            <a:xfrm rot="16200000" flipH="1">
              <a:off x="1732818" y="2972415"/>
              <a:ext cx="208196" cy="131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ttore 1 239"/>
            <p:cNvCxnSpPr/>
            <p:nvPr/>
          </p:nvCxnSpPr>
          <p:spPr>
            <a:xfrm rot="10800000">
              <a:off x="1369514" y="3142511"/>
              <a:ext cx="533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Figura a mano libera 240"/>
            <p:cNvSpPr/>
            <p:nvPr/>
          </p:nvSpPr>
          <p:spPr>
            <a:xfrm>
              <a:off x="1521914" y="2761511"/>
              <a:ext cx="239973" cy="95534"/>
            </a:xfrm>
            <a:custGeom>
              <a:avLst/>
              <a:gdLst>
                <a:gd name="connsiteX0" fmla="*/ 0 w 1071349"/>
                <a:gd name="connsiteY0" fmla="*/ 127992 h 237174"/>
                <a:gd name="connsiteX1" fmla="*/ 6824 w 1071349"/>
                <a:gd name="connsiteY1" fmla="*/ 107521 h 237174"/>
                <a:gd name="connsiteX2" fmla="*/ 27295 w 1071349"/>
                <a:gd name="connsiteY2" fmla="*/ 93873 h 237174"/>
                <a:gd name="connsiteX3" fmla="*/ 68239 w 1071349"/>
                <a:gd name="connsiteY3" fmla="*/ 66577 h 237174"/>
                <a:gd name="connsiteX4" fmla="*/ 102358 w 1071349"/>
                <a:gd name="connsiteY4" fmla="*/ 39282 h 237174"/>
                <a:gd name="connsiteX5" fmla="*/ 197892 w 1071349"/>
                <a:gd name="connsiteY5" fmla="*/ 5162 h 237174"/>
                <a:gd name="connsiteX6" fmla="*/ 320722 w 1071349"/>
                <a:gd name="connsiteY6" fmla="*/ 11986 h 237174"/>
                <a:gd name="connsiteX7" fmla="*/ 361666 w 1071349"/>
                <a:gd name="connsiteY7" fmla="*/ 25634 h 237174"/>
                <a:gd name="connsiteX8" fmla="*/ 382137 w 1071349"/>
                <a:gd name="connsiteY8" fmla="*/ 32458 h 237174"/>
                <a:gd name="connsiteX9" fmla="*/ 402609 w 1071349"/>
                <a:gd name="connsiteY9" fmla="*/ 52930 h 237174"/>
                <a:gd name="connsiteX10" fmla="*/ 423080 w 1071349"/>
                <a:gd name="connsiteY10" fmla="*/ 59753 h 237174"/>
                <a:gd name="connsiteX11" fmla="*/ 450376 w 1071349"/>
                <a:gd name="connsiteY11" fmla="*/ 87049 h 237174"/>
                <a:gd name="connsiteX12" fmla="*/ 464024 w 1071349"/>
                <a:gd name="connsiteY12" fmla="*/ 107521 h 237174"/>
                <a:gd name="connsiteX13" fmla="*/ 484495 w 1071349"/>
                <a:gd name="connsiteY13" fmla="*/ 114344 h 237174"/>
                <a:gd name="connsiteX14" fmla="*/ 504967 w 1071349"/>
                <a:gd name="connsiteY14" fmla="*/ 127992 h 237174"/>
                <a:gd name="connsiteX15" fmla="*/ 525439 w 1071349"/>
                <a:gd name="connsiteY15" fmla="*/ 148464 h 237174"/>
                <a:gd name="connsiteX16" fmla="*/ 552734 w 1071349"/>
                <a:gd name="connsiteY16" fmla="*/ 162112 h 237174"/>
                <a:gd name="connsiteX17" fmla="*/ 600501 w 1071349"/>
                <a:gd name="connsiteY17" fmla="*/ 189407 h 237174"/>
                <a:gd name="connsiteX18" fmla="*/ 668740 w 1071349"/>
                <a:gd name="connsiteY18" fmla="*/ 209879 h 237174"/>
                <a:gd name="connsiteX19" fmla="*/ 723331 w 1071349"/>
                <a:gd name="connsiteY19" fmla="*/ 216703 h 237174"/>
                <a:gd name="connsiteX20" fmla="*/ 805218 w 1071349"/>
                <a:gd name="connsiteY20" fmla="*/ 237174 h 237174"/>
                <a:gd name="connsiteX21" fmla="*/ 880280 w 1071349"/>
                <a:gd name="connsiteY21" fmla="*/ 230350 h 237174"/>
                <a:gd name="connsiteX22" fmla="*/ 900752 w 1071349"/>
                <a:gd name="connsiteY22" fmla="*/ 223527 h 237174"/>
                <a:gd name="connsiteX23" fmla="*/ 928048 w 1071349"/>
                <a:gd name="connsiteY23" fmla="*/ 216703 h 237174"/>
                <a:gd name="connsiteX24" fmla="*/ 968991 w 1071349"/>
                <a:gd name="connsiteY24" fmla="*/ 203055 h 237174"/>
                <a:gd name="connsiteX25" fmla="*/ 1003110 w 1071349"/>
                <a:gd name="connsiteY25" fmla="*/ 196231 h 237174"/>
                <a:gd name="connsiteX26" fmla="*/ 1044054 w 1071349"/>
                <a:gd name="connsiteY26" fmla="*/ 168936 h 237174"/>
                <a:gd name="connsiteX27" fmla="*/ 1071349 w 1071349"/>
                <a:gd name="connsiteY27" fmla="*/ 107521 h 237174"/>
                <a:gd name="connsiteX28" fmla="*/ 1071349 w 1071349"/>
                <a:gd name="connsiteY28" fmla="*/ 80225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71349" h="237174">
                  <a:moveTo>
                    <a:pt x="0" y="127992"/>
                  </a:moveTo>
                  <a:cubicBezTo>
                    <a:pt x="2275" y="121168"/>
                    <a:pt x="2331" y="113138"/>
                    <a:pt x="6824" y="107521"/>
                  </a:cubicBezTo>
                  <a:cubicBezTo>
                    <a:pt x="11947" y="101117"/>
                    <a:pt x="20995" y="99123"/>
                    <a:pt x="27295" y="93873"/>
                  </a:cubicBezTo>
                  <a:cubicBezTo>
                    <a:pt x="61371" y="65475"/>
                    <a:pt x="32263" y="78569"/>
                    <a:pt x="68239" y="66577"/>
                  </a:cubicBezTo>
                  <a:cubicBezTo>
                    <a:pt x="93455" y="28752"/>
                    <a:pt x="67458" y="58671"/>
                    <a:pt x="102358" y="39282"/>
                  </a:cubicBezTo>
                  <a:cubicBezTo>
                    <a:pt x="173064" y="0"/>
                    <a:pt x="110809" y="16048"/>
                    <a:pt x="197892" y="5162"/>
                  </a:cubicBezTo>
                  <a:cubicBezTo>
                    <a:pt x="238835" y="7437"/>
                    <a:pt x="280032" y="6900"/>
                    <a:pt x="320722" y="11986"/>
                  </a:cubicBezTo>
                  <a:cubicBezTo>
                    <a:pt x="334997" y="13770"/>
                    <a:pt x="348018" y="21085"/>
                    <a:pt x="361666" y="25634"/>
                  </a:cubicBezTo>
                  <a:lnTo>
                    <a:pt x="382137" y="32458"/>
                  </a:lnTo>
                  <a:cubicBezTo>
                    <a:pt x="388961" y="39282"/>
                    <a:pt x="394579" y="47577"/>
                    <a:pt x="402609" y="52930"/>
                  </a:cubicBezTo>
                  <a:cubicBezTo>
                    <a:pt x="408594" y="56920"/>
                    <a:pt x="417994" y="54667"/>
                    <a:pt x="423080" y="59753"/>
                  </a:cubicBezTo>
                  <a:cubicBezTo>
                    <a:pt x="459475" y="96148"/>
                    <a:pt x="395784" y="68852"/>
                    <a:pt x="450376" y="87049"/>
                  </a:cubicBezTo>
                  <a:cubicBezTo>
                    <a:pt x="454925" y="93873"/>
                    <a:pt x="457620" y="102398"/>
                    <a:pt x="464024" y="107521"/>
                  </a:cubicBezTo>
                  <a:cubicBezTo>
                    <a:pt x="469641" y="112014"/>
                    <a:pt x="478062" y="111127"/>
                    <a:pt x="484495" y="114344"/>
                  </a:cubicBezTo>
                  <a:cubicBezTo>
                    <a:pt x="491831" y="118012"/>
                    <a:pt x="498666" y="122742"/>
                    <a:pt x="504967" y="127992"/>
                  </a:cubicBezTo>
                  <a:cubicBezTo>
                    <a:pt x="512381" y="134170"/>
                    <a:pt x="517586" y="142855"/>
                    <a:pt x="525439" y="148464"/>
                  </a:cubicBezTo>
                  <a:cubicBezTo>
                    <a:pt x="533716" y="154377"/>
                    <a:pt x="543902" y="157065"/>
                    <a:pt x="552734" y="162112"/>
                  </a:cubicBezTo>
                  <a:cubicBezTo>
                    <a:pt x="581450" y="178521"/>
                    <a:pt x="566143" y="175664"/>
                    <a:pt x="600501" y="189407"/>
                  </a:cubicBezTo>
                  <a:cubicBezTo>
                    <a:pt x="613500" y="194607"/>
                    <a:pt x="651506" y="207007"/>
                    <a:pt x="668740" y="209879"/>
                  </a:cubicBezTo>
                  <a:cubicBezTo>
                    <a:pt x="686829" y="212894"/>
                    <a:pt x="705134" y="214428"/>
                    <a:pt x="723331" y="216703"/>
                  </a:cubicBezTo>
                  <a:cubicBezTo>
                    <a:pt x="777400" y="234725"/>
                    <a:pt x="750084" y="227985"/>
                    <a:pt x="805218" y="237174"/>
                  </a:cubicBezTo>
                  <a:cubicBezTo>
                    <a:pt x="830239" y="234899"/>
                    <a:pt x="855409" y="233903"/>
                    <a:pt x="880280" y="230350"/>
                  </a:cubicBezTo>
                  <a:cubicBezTo>
                    <a:pt x="887401" y="229333"/>
                    <a:pt x="893836" y="225503"/>
                    <a:pt x="900752" y="223527"/>
                  </a:cubicBezTo>
                  <a:cubicBezTo>
                    <a:pt x="909770" y="220951"/>
                    <a:pt x="919065" y="219398"/>
                    <a:pt x="928048" y="216703"/>
                  </a:cubicBezTo>
                  <a:cubicBezTo>
                    <a:pt x="941827" y="212569"/>
                    <a:pt x="954884" y="205876"/>
                    <a:pt x="968991" y="203055"/>
                  </a:cubicBezTo>
                  <a:lnTo>
                    <a:pt x="1003110" y="196231"/>
                  </a:lnTo>
                  <a:cubicBezTo>
                    <a:pt x="1016758" y="187133"/>
                    <a:pt x="1034956" y="182584"/>
                    <a:pt x="1044054" y="168936"/>
                  </a:cubicBezTo>
                  <a:cubicBezTo>
                    <a:pt x="1056421" y="150384"/>
                    <a:pt x="1071349" y="131880"/>
                    <a:pt x="1071349" y="107521"/>
                  </a:cubicBezTo>
                  <a:lnTo>
                    <a:pt x="1071349" y="80225"/>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 name="TextBox 20"/>
          <p:cNvSpPr txBox="1"/>
          <p:nvPr/>
        </p:nvSpPr>
        <p:spPr>
          <a:xfrm>
            <a:off x="6270222" y="3145738"/>
            <a:ext cx="2057625" cy="430887"/>
          </a:xfrm>
          <a:prstGeom prst="rect">
            <a:avLst/>
          </a:prstGeom>
          <a:noFill/>
        </p:spPr>
        <p:txBody>
          <a:bodyPr wrap="square" rtlCol="0">
            <a:spAutoFit/>
          </a:bodyPr>
          <a:lstStyle/>
          <a:p>
            <a:r>
              <a:rPr lang="it-IT" sz="2200" b="1" dirty="0"/>
              <a:t>Gen. Elettrico</a:t>
            </a:r>
            <a:endParaRPr lang="en-US" sz="2200" b="1" dirty="0"/>
          </a:p>
        </p:txBody>
      </p:sp>
      <p:sp>
        <p:nvSpPr>
          <p:cNvPr id="23" name="TextBox 22"/>
          <p:cNvSpPr txBox="1"/>
          <p:nvPr/>
        </p:nvSpPr>
        <p:spPr>
          <a:xfrm>
            <a:off x="7894183" y="2283660"/>
            <a:ext cx="1187624" cy="430887"/>
          </a:xfrm>
          <a:prstGeom prst="rect">
            <a:avLst/>
          </a:prstGeom>
          <a:noFill/>
        </p:spPr>
        <p:txBody>
          <a:bodyPr wrap="square" rtlCol="0">
            <a:spAutoFit/>
          </a:bodyPr>
          <a:lstStyle/>
          <a:p>
            <a:r>
              <a:rPr lang="it-IT" sz="2200" b="1" dirty="0"/>
              <a:t>L</a:t>
            </a:r>
            <a:r>
              <a:rPr lang="it-IT" sz="2200" b="1" baseline="-25000" dirty="0"/>
              <a:t>el</a:t>
            </a:r>
            <a:endParaRPr lang="en-US" sz="2200" b="1" baseline="-25000" dirty="0"/>
          </a:p>
        </p:txBody>
      </p:sp>
      <p:sp>
        <p:nvSpPr>
          <p:cNvPr id="35" name="TextBox 34"/>
          <p:cNvSpPr txBox="1"/>
          <p:nvPr/>
        </p:nvSpPr>
        <p:spPr>
          <a:xfrm>
            <a:off x="6367368" y="1934391"/>
            <a:ext cx="1187624" cy="430887"/>
          </a:xfrm>
          <a:prstGeom prst="rect">
            <a:avLst/>
          </a:prstGeom>
          <a:noFill/>
        </p:spPr>
        <p:txBody>
          <a:bodyPr wrap="square" rtlCol="0">
            <a:spAutoFit/>
          </a:bodyPr>
          <a:lstStyle/>
          <a:p>
            <a:r>
              <a:rPr lang="it-IT" sz="2200" b="1" dirty="0"/>
              <a:t>L</a:t>
            </a:r>
            <a:r>
              <a:rPr lang="it-IT" sz="2200" b="1" baseline="-25000" dirty="0"/>
              <a:t>mecc</a:t>
            </a:r>
            <a:endParaRPr lang="en-US" sz="2200" b="1" baseline="-25000" dirty="0"/>
          </a:p>
        </p:txBody>
      </p:sp>
    </p:spTree>
    <p:extLst>
      <p:ext uri="{BB962C8B-B14F-4D97-AF65-F5344CB8AC3E}">
        <p14:creationId xmlns:p14="http://schemas.microsoft.com/office/powerpoint/2010/main" val="3286843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3148"/>
          <a:stretch/>
        </p:blipFill>
        <p:spPr bwMode="auto">
          <a:xfrm>
            <a:off x="15766" y="4311485"/>
            <a:ext cx="3955078" cy="2286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olo 1"/>
          <p:cNvSpPr>
            <a:spLocks noGrp="1"/>
          </p:cNvSpPr>
          <p:nvPr>
            <p:ph type="title"/>
          </p:nvPr>
        </p:nvSpPr>
        <p:spPr/>
        <p:txBody>
          <a:bodyPr/>
          <a:lstStyle/>
          <a:p>
            <a:r>
              <a:rPr lang="it-IT" dirty="0"/>
              <a:t>Ciclo Combinato</a:t>
            </a:r>
          </a:p>
        </p:txBody>
      </p:sp>
      <p:sp>
        <p:nvSpPr>
          <p:cNvPr id="3" name="Segnaposto contenuto 2"/>
          <p:cNvSpPr>
            <a:spLocks noGrp="1"/>
          </p:cNvSpPr>
          <p:nvPr>
            <p:ph idx="1"/>
          </p:nvPr>
        </p:nvSpPr>
        <p:spPr>
          <a:xfrm>
            <a:off x="182597" y="952500"/>
            <a:ext cx="8229600" cy="4953000"/>
          </a:xfrm>
        </p:spPr>
        <p:txBody>
          <a:bodyPr/>
          <a:lstStyle/>
          <a:p>
            <a:pPr>
              <a:buFont typeface="Arial" pitchFamily="34" charset="0"/>
              <a:buChar char="•"/>
            </a:pPr>
            <a:r>
              <a:rPr lang="it-IT" dirty="0">
                <a:solidFill>
                  <a:srgbClr val="002060"/>
                </a:solidFill>
              </a:rPr>
              <a:t>Si utilizza la potenza termica contenuta nei gas di scarico di una TG come input termico di un ciclo a vapore.</a:t>
            </a:r>
          </a:p>
          <a:p>
            <a:pPr>
              <a:buFont typeface="Arial" pitchFamily="34" charset="0"/>
              <a:buChar char="•"/>
            </a:pPr>
            <a:endParaRPr lang="it-IT" dirty="0">
              <a:solidFill>
                <a:srgbClr val="002060"/>
              </a:solidFill>
            </a:endParaRPr>
          </a:p>
          <a:p>
            <a:pPr>
              <a:buFont typeface="Arial" pitchFamily="34" charset="0"/>
              <a:buChar char="•"/>
            </a:pPr>
            <a:endParaRPr lang="it-IT" dirty="0">
              <a:solidFill>
                <a:srgbClr val="002060"/>
              </a:solidFill>
            </a:endParaRP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14</a:t>
            </a:fld>
            <a:endParaRPr lang="it-IT"/>
          </a:p>
        </p:txBody>
      </p:sp>
      <p:pic>
        <p:nvPicPr>
          <p:cNvPr id="122882" name="Picture 2" descr="http://blog.crit-research.it/wp-content/uploads/2011/06/natural-gas-combined-cycle-plant.gif"/>
          <p:cNvPicPr>
            <a:picLocks noChangeAspect="1" noChangeArrowheads="1"/>
          </p:cNvPicPr>
          <p:nvPr/>
        </p:nvPicPr>
        <p:blipFill rotWithShape="1">
          <a:blip r:embed="rId3" cstate="print">
            <a:lum contrast="-10000"/>
          </a:blip>
          <a:srcRect t="4898"/>
          <a:stretch/>
        </p:blipFill>
        <p:spPr bwMode="auto">
          <a:xfrm>
            <a:off x="179513" y="1357425"/>
            <a:ext cx="4608511" cy="3139498"/>
          </a:xfrm>
          <a:prstGeom prst="rect">
            <a:avLst/>
          </a:prstGeom>
          <a:noFill/>
        </p:spPr>
      </p:pic>
      <p:pic>
        <p:nvPicPr>
          <p:cNvPr id="122884" name="Picture 4" descr="http://www.zero.no/ccs/capture/sources-of-co2/combined-cycle-power-plant/combined-cycle-power-plant/MOdularHRSG.jpg"/>
          <p:cNvPicPr>
            <a:picLocks noChangeAspect="1" noChangeArrowheads="1"/>
          </p:cNvPicPr>
          <p:nvPr/>
        </p:nvPicPr>
        <p:blipFill>
          <a:blip r:embed="rId4" cstate="print"/>
          <a:srcRect l="2319" r="284"/>
          <a:stretch>
            <a:fillRect/>
          </a:stretch>
        </p:blipFill>
        <p:spPr bwMode="auto">
          <a:xfrm>
            <a:off x="4794391" y="1700808"/>
            <a:ext cx="4349609" cy="3219238"/>
          </a:xfrm>
          <a:prstGeom prst="rect">
            <a:avLst/>
          </a:prstGeom>
          <a:noFill/>
        </p:spPr>
      </p:pic>
      <p:sp>
        <p:nvSpPr>
          <p:cNvPr id="7" name="CasellaDiTesto 6"/>
          <p:cNvSpPr txBox="1"/>
          <p:nvPr/>
        </p:nvSpPr>
        <p:spPr>
          <a:xfrm>
            <a:off x="4788024" y="5085184"/>
            <a:ext cx="4355976" cy="1200329"/>
          </a:xfrm>
          <a:prstGeom prst="rect">
            <a:avLst/>
          </a:prstGeom>
          <a:noFill/>
        </p:spPr>
        <p:txBody>
          <a:bodyPr wrap="square" rtlCol="0">
            <a:spAutoFit/>
          </a:bodyPr>
          <a:lstStyle/>
          <a:p>
            <a:pPr>
              <a:buFont typeface="Arial" pitchFamily="34" charset="0"/>
              <a:buChar char="•"/>
            </a:pPr>
            <a:r>
              <a:rPr lang="it-IT" dirty="0">
                <a:solidFill>
                  <a:srgbClr val="002060"/>
                </a:solidFill>
              </a:rPr>
              <a:t> </a:t>
            </a:r>
            <a:r>
              <a:rPr lang="it-IT" b="1" dirty="0" err="1">
                <a:solidFill>
                  <a:srgbClr val="002060"/>
                </a:solidFill>
                <a:effectLst>
                  <a:outerShdw blurRad="38100" dist="38100" dir="2700000" algn="tl">
                    <a:srgbClr val="000000">
                      <a:alpha val="43137"/>
                    </a:srgbClr>
                  </a:outerShdw>
                </a:effectLst>
              </a:rPr>
              <a:t>H</a:t>
            </a:r>
            <a:r>
              <a:rPr lang="it-IT" dirty="0" err="1">
                <a:solidFill>
                  <a:srgbClr val="002060"/>
                </a:solidFill>
              </a:rPr>
              <a:t>eat</a:t>
            </a:r>
            <a:r>
              <a:rPr lang="it-IT" dirty="0">
                <a:solidFill>
                  <a:srgbClr val="002060"/>
                </a:solidFill>
              </a:rPr>
              <a:t> </a:t>
            </a:r>
            <a:r>
              <a:rPr lang="it-IT" b="1" dirty="0" err="1">
                <a:solidFill>
                  <a:srgbClr val="002060"/>
                </a:solidFill>
                <a:effectLst>
                  <a:outerShdw blurRad="38100" dist="38100" dir="2700000" algn="tl">
                    <a:srgbClr val="000000">
                      <a:alpha val="43137"/>
                    </a:srgbClr>
                  </a:outerShdw>
                </a:effectLst>
              </a:rPr>
              <a:t>R</a:t>
            </a:r>
            <a:r>
              <a:rPr lang="it-IT" dirty="0" err="1">
                <a:solidFill>
                  <a:srgbClr val="002060"/>
                </a:solidFill>
              </a:rPr>
              <a:t>ecovery</a:t>
            </a:r>
            <a:r>
              <a:rPr lang="it-IT" dirty="0">
                <a:solidFill>
                  <a:srgbClr val="002060"/>
                </a:solidFill>
              </a:rPr>
              <a:t> </a:t>
            </a:r>
            <a:r>
              <a:rPr lang="it-IT" b="1" dirty="0" err="1">
                <a:solidFill>
                  <a:srgbClr val="002060"/>
                </a:solidFill>
                <a:effectLst>
                  <a:outerShdw blurRad="38100" dist="38100" dir="2700000" algn="tl">
                    <a:srgbClr val="000000">
                      <a:alpha val="43137"/>
                    </a:srgbClr>
                  </a:outerShdw>
                </a:effectLst>
              </a:rPr>
              <a:t>S</a:t>
            </a:r>
            <a:r>
              <a:rPr lang="it-IT" dirty="0" err="1">
                <a:solidFill>
                  <a:srgbClr val="002060"/>
                </a:solidFill>
              </a:rPr>
              <a:t>team</a:t>
            </a:r>
            <a:r>
              <a:rPr lang="it-IT" dirty="0">
                <a:solidFill>
                  <a:srgbClr val="002060"/>
                </a:solidFill>
              </a:rPr>
              <a:t> </a:t>
            </a:r>
            <a:r>
              <a:rPr lang="it-IT" b="1" dirty="0" err="1">
                <a:solidFill>
                  <a:srgbClr val="002060"/>
                </a:solidFill>
                <a:effectLst>
                  <a:outerShdw blurRad="38100" dist="38100" dir="2700000" algn="tl">
                    <a:srgbClr val="000000">
                      <a:alpha val="43137"/>
                    </a:srgbClr>
                  </a:outerShdw>
                </a:effectLst>
              </a:rPr>
              <a:t>G</a:t>
            </a:r>
            <a:r>
              <a:rPr lang="it-IT" dirty="0" err="1">
                <a:solidFill>
                  <a:srgbClr val="002060"/>
                </a:solidFill>
              </a:rPr>
              <a:t>enerator</a:t>
            </a:r>
            <a:endParaRPr lang="it-IT" dirty="0">
              <a:solidFill>
                <a:srgbClr val="002060"/>
              </a:solidFill>
            </a:endParaRPr>
          </a:p>
          <a:p>
            <a:pPr>
              <a:buFont typeface="Arial" pitchFamily="34" charset="0"/>
              <a:buChar char="•"/>
            </a:pPr>
            <a:r>
              <a:rPr lang="it-IT" dirty="0">
                <a:solidFill>
                  <a:srgbClr val="002060"/>
                </a:solidFill>
              </a:rPr>
              <a:t> Disposizione dei banchi differenti rispetto ad un generatore di vapore tradizionale</a:t>
            </a:r>
          </a:p>
        </p:txBody>
      </p:sp>
      <p:sp>
        <p:nvSpPr>
          <p:cNvPr id="5" name="Oval 4"/>
          <p:cNvSpPr/>
          <p:nvPr/>
        </p:nvSpPr>
        <p:spPr bwMode="auto">
          <a:xfrm>
            <a:off x="2483767" y="1610912"/>
            <a:ext cx="2592289" cy="1584176"/>
          </a:xfrm>
          <a:prstGeom prst="ellipse">
            <a:avLst/>
          </a:prstGeom>
          <a:noFill/>
          <a:ln w="63500" cap="flat" cmpd="sng" algn="ctr">
            <a:solidFill>
              <a:srgbClr val="00B050"/>
            </a:solidFill>
            <a:prstDash val="dash"/>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cxnSp>
        <p:nvCxnSpPr>
          <p:cNvPr id="8" name="Straight Arrow Connector 7"/>
          <p:cNvCxnSpPr/>
          <p:nvPr/>
        </p:nvCxnSpPr>
        <p:spPr bwMode="auto">
          <a:xfrm>
            <a:off x="5076056" y="2636912"/>
            <a:ext cx="936104" cy="673515"/>
          </a:xfrm>
          <a:prstGeom prst="straightConnector1">
            <a:avLst/>
          </a:prstGeom>
          <a:noFill/>
          <a:ln w="44450" cap="flat" cmpd="sng" algn="ctr">
            <a:solidFill>
              <a:srgbClr val="00B050"/>
            </a:solidFill>
            <a:prstDash val="solid"/>
            <a:round/>
            <a:headEnd type="none" w="med" len="med"/>
            <a:tailEnd type="triangle"/>
          </a:ln>
          <a:effectLst/>
        </p:spPr>
      </p:cxnSp>
      <p:sp>
        <p:nvSpPr>
          <p:cNvPr id="9" name="Rectangle 8"/>
          <p:cNvSpPr/>
          <p:nvPr/>
        </p:nvSpPr>
        <p:spPr>
          <a:xfrm>
            <a:off x="611560" y="332656"/>
            <a:ext cx="7848872" cy="369332"/>
          </a:xfrm>
          <a:prstGeom prst="rect">
            <a:avLst/>
          </a:prstGeom>
        </p:spPr>
        <p:txBody>
          <a:bodyPr wrap="square">
            <a:spAutoFit/>
          </a:bodyPr>
          <a:lstStyle/>
          <a:p>
            <a:r>
              <a:rPr lang="en-US" b="1" dirty="0"/>
              <a:t>https://www.youtube.com/watch?v=eeiu-wcyEbs</a:t>
            </a:r>
          </a:p>
        </p:txBody>
      </p:sp>
    </p:spTree>
    <p:extLst>
      <p:ext uri="{BB962C8B-B14F-4D97-AF65-F5344CB8AC3E}">
        <p14:creationId xmlns:p14="http://schemas.microsoft.com/office/powerpoint/2010/main" val="231558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Ciclo Combinato</a:t>
            </a:r>
          </a:p>
        </p:txBody>
      </p:sp>
      <p:pic>
        <p:nvPicPr>
          <p:cNvPr id="6146" name="Picture 2" descr="Risultati immagini per hrsg combined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103" y="988532"/>
            <a:ext cx="7439794" cy="5557544"/>
          </a:xfrm>
          <a:prstGeom prst="rect">
            <a:avLst/>
          </a:prstGeom>
          <a:noFill/>
          <a:extLst>
            <a:ext uri="{909E8E84-426E-40DD-AFC4-6F175D3DCCD1}">
              <a14:hiddenFill xmlns:a14="http://schemas.microsoft.com/office/drawing/2010/main">
                <a:solidFill>
                  <a:srgbClr val="FFFFFF"/>
                </a:solidFill>
              </a14:hiddenFill>
            </a:ext>
          </a:extLst>
        </p:spPr>
      </p:pic>
      <p:sp>
        <p:nvSpPr>
          <p:cNvPr id="13"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15</a:t>
            </a:fld>
            <a:endParaRPr lang="it-IT" dirty="0"/>
          </a:p>
        </p:txBody>
      </p:sp>
    </p:spTree>
    <p:extLst>
      <p:ext uri="{BB962C8B-B14F-4D97-AF65-F5344CB8AC3E}">
        <p14:creationId xmlns:p14="http://schemas.microsoft.com/office/powerpoint/2010/main" val="2708239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Ciclo Combinato</a:t>
            </a:r>
          </a:p>
        </p:txBody>
      </p:sp>
      <p:pic>
        <p:nvPicPr>
          <p:cNvPr id="7170" name="Picture 2" descr="Risultati immagini per heat recovery steam gene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25446"/>
            <a:ext cx="4248472" cy="281992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34" y="3745369"/>
            <a:ext cx="3816424" cy="2822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666448"/>
            <a:ext cx="4827918" cy="3765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11560" y="386472"/>
            <a:ext cx="5868144" cy="369332"/>
          </a:xfrm>
          <a:prstGeom prst="rect">
            <a:avLst/>
          </a:prstGeom>
        </p:spPr>
        <p:txBody>
          <a:bodyPr wrap="square">
            <a:spAutoFit/>
          </a:bodyPr>
          <a:lstStyle/>
          <a:p>
            <a:r>
              <a:rPr lang="en-US" dirty="0"/>
              <a:t>https://www.youtube.com/watch?v=W1hSFLXADQ0</a:t>
            </a:r>
          </a:p>
        </p:txBody>
      </p:sp>
      <p:sp>
        <p:nvSpPr>
          <p:cNvPr id="8"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16</a:t>
            </a:fld>
            <a:endParaRPr lang="it-IT" dirty="0"/>
          </a:p>
        </p:txBody>
      </p:sp>
    </p:spTree>
    <p:extLst>
      <p:ext uri="{BB962C8B-B14F-4D97-AF65-F5344CB8AC3E}">
        <p14:creationId xmlns:p14="http://schemas.microsoft.com/office/powerpoint/2010/main" val="572715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olo 1"/>
          <p:cNvSpPr>
            <a:spLocks noGrp="1"/>
          </p:cNvSpPr>
          <p:nvPr>
            <p:ph type="title"/>
          </p:nvPr>
        </p:nvSpPr>
        <p:spPr>
          <a:xfrm>
            <a:off x="719138" y="269003"/>
            <a:ext cx="6661174" cy="405805"/>
          </a:xfrm>
        </p:spPr>
        <p:txBody>
          <a:bodyPr/>
          <a:lstStyle/>
          <a:p>
            <a:r>
              <a:rPr lang="it-IT" dirty="0"/>
              <a:t>Ciclo Combinato Raffreddato ad Aria</a:t>
            </a:r>
          </a:p>
        </p:txBody>
      </p:sp>
      <p:pic>
        <p:nvPicPr>
          <p:cNvPr id="270" name="Picture 21" descr="_DSC74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17</a:t>
            </a:fld>
            <a:endParaRPr lang="it-IT" dirty="0"/>
          </a:p>
        </p:txBody>
      </p:sp>
    </p:spTree>
    <p:extLst>
      <p:ext uri="{BB962C8B-B14F-4D97-AF65-F5344CB8AC3E}">
        <p14:creationId xmlns:p14="http://schemas.microsoft.com/office/powerpoint/2010/main" val="3194509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3568" y="235938"/>
            <a:ext cx="5943600" cy="441747"/>
          </a:xfrm>
        </p:spPr>
        <p:txBody>
          <a:bodyPr/>
          <a:lstStyle/>
          <a:p>
            <a:r>
              <a:rPr lang="it-IT" dirty="0"/>
              <a:t>Energia Nucleare</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18</a:t>
            </a:fld>
            <a:endParaRPr lang="it-IT" dirty="0"/>
          </a:p>
        </p:txBody>
      </p:sp>
      <p:pic>
        <p:nvPicPr>
          <p:cNvPr id="76802" name="Picture 2" descr="http://nerdtrek.com/wp-content/uploads/2011/03/Nuclear_Plant.gif"/>
          <p:cNvPicPr>
            <a:picLocks noChangeAspect="1" noChangeArrowheads="1"/>
          </p:cNvPicPr>
          <p:nvPr/>
        </p:nvPicPr>
        <p:blipFill>
          <a:blip r:embed="rId2" cstate="print"/>
          <a:srcRect/>
          <a:stretch>
            <a:fillRect/>
          </a:stretch>
        </p:blipFill>
        <p:spPr bwMode="auto">
          <a:xfrm>
            <a:off x="-1" y="836712"/>
            <a:ext cx="5521097" cy="3168750"/>
          </a:xfrm>
          <a:prstGeom prst="rect">
            <a:avLst/>
          </a:prstGeom>
          <a:ln>
            <a:noFill/>
          </a:ln>
          <a:effectLst>
            <a:softEdge rad="112500"/>
          </a:effectLst>
        </p:spPr>
      </p:pic>
      <p:sp>
        <p:nvSpPr>
          <p:cNvPr id="5" name="CasellaDiTesto 4"/>
          <p:cNvSpPr txBox="1"/>
          <p:nvPr/>
        </p:nvSpPr>
        <p:spPr>
          <a:xfrm>
            <a:off x="-7624" y="4005064"/>
            <a:ext cx="9144000" cy="2585323"/>
          </a:xfrm>
          <a:prstGeom prst="rect">
            <a:avLst/>
          </a:prstGeom>
          <a:noFill/>
        </p:spPr>
        <p:txBody>
          <a:bodyPr wrap="square" rtlCol="0">
            <a:spAutoFit/>
          </a:bodyPr>
          <a:lstStyle/>
          <a:p>
            <a:pPr>
              <a:buFont typeface="Arial" pitchFamily="34" charset="0"/>
              <a:buChar char="•"/>
            </a:pPr>
            <a:r>
              <a:rPr lang="it-IT" b="1" dirty="0">
                <a:solidFill>
                  <a:srgbClr val="002060"/>
                </a:solidFill>
              </a:rPr>
              <a:t> Si sfrutta il calore liberato dalle reazioni di fissione nucleare per scaldare il fluido di lavoro</a:t>
            </a:r>
          </a:p>
          <a:p>
            <a:endParaRPr lang="it-IT" b="1" dirty="0">
              <a:solidFill>
                <a:srgbClr val="002060"/>
              </a:solidFill>
            </a:endParaRPr>
          </a:p>
          <a:p>
            <a:pPr>
              <a:buFont typeface="Arial" pitchFamily="34" charset="0"/>
              <a:buChar char="•"/>
            </a:pPr>
            <a:r>
              <a:rPr lang="it-IT" b="1" dirty="0">
                <a:solidFill>
                  <a:srgbClr val="002060"/>
                </a:solidFill>
              </a:rPr>
              <a:t> Produzione di EE senza emissioni di anidride carbonica</a:t>
            </a:r>
          </a:p>
          <a:p>
            <a:endParaRPr lang="it-IT" b="1" dirty="0">
              <a:solidFill>
                <a:srgbClr val="002060"/>
              </a:solidFill>
            </a:endParaRPr>
          </a:p>
          <a:p>
            <a:pPr>
              <a:buFont typeface="Arial" pitchFamily="34" charset="0"/>
              <a:buChar char="•"/>
            </a:pPr>
            <a:r>
              <a:rPr lang="it-IT" b="1" dirty="0">
                <a:solidFill>
                  <a:srgbClr val="002060"/>
                </a:solidFill>
              </a:rPr>
              <a:t> Bassi costi di produzione</a:t>
            </a:r>
          </a:p>
          <a:p>
            <a:endParaRPr lang="it-IT" b="1" dirty="0">
              <a:solidFill>
                <a:srgbClr val="002060"/>
              </a:solidFill>
            </a:endParaRPr>
          </a:p>
          <a:p>
            <a:pPr>
              <a:buFont typeface="Arial" pitchFamily="34" charset="0"/>
              <a:buChar char="•"/>
            </a:pPr>
            <a:r>
              <a:rPr lang="it-IT" b="1" dirty="0">
                <a:solidFill>
                  <a:srgbClr val="002060"/>
                </a:solidFill>
              </a:rPr>
              <a:t> Si devono considerare problematiche relative allo smaltimento/trattamento delle scorie</a:t>
            </a:r>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23" t="12323" r="15098" b="7170"/>
          <a:stretch/>
        </p:blipFill>
        <p:spPr bwMode="auto">
          <a:xfrm>
            <a:off x="5521097" y="836713"/>
            <a:ext cx="362290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Content Placeholder 5" descr="Nuclear.bmp"/>
          <p:cNvPicPr>
            <a:picLocks noChangeAspect="1"/>
          </p:cNvPicPr>
          <p:nvPr/>
        </p:nvPicPr>
        <p:blipFill>
          <a:blip r:embed="rId4" cstate="print"/>
          <a:stretch>
            <a:fillRect/>
          </a:stretch>
        </p:blipFill>
        <p:spPr>
          <a:xfrm>
            <a:off x="5998186" y="2513174"/>
            <a:ext cx="2668723" cy="1515881"/>
          </a:xfrm>
          <a:prstGeom prst="rect">
            <a:avLst/>
          </a:prstGeom>
        </p:spPr>
      </p:pic>
    </p:spTree>
    <p:extLst>
      <p:ext uri="{BB962C8B-B14F-4D97-AF65-F5344CB8AC3E}">
        <p14:creationId xmlns:p14="http://schemas.microsoft.com/office/powerpoint/2010/main" val="3425831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1122306" y="874455"/>
            <a:ext cx="3529611" cy="3966998"/>
            <a:chOff x="8582" y="1003980"/>
            <a:chExt cx="3783269" cy="4374966"/>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 y="1003980"/>
              <a:ext cx="3783269" cy="4374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bwMode="auto">
            <a:xfrm flipV="1">
              <a:off x="2605210" y="2390879"/>
              <a:ext cx="563397" cy="1038121"/>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15" name="Oval 14"/>
            <p:cNvSpPr/>
            <p:nvPr/>
          </p:nvSpPr>
          <p:spPr bwMode="auto">
            <a:xfrm rot="2269946">
              <a:off x="3088150" y="2107694"/>
              <a:ext cx="428802"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22" name="Rectangle 21"/>
            <p:cNvSpPr/>
            <p:nvPr/>
          </p:nvSpPr>
          <p:spPr>
            <a:xfrm>
              <a:off x="1440415" y="3191463"/>
              <a:ext cx="1728192" cy="646331"/>
            </a:xfrm>
            <a:prstGeom prst="rect">
              <a:avLst/>
            </a:prstGeom>
          </p:spPr>
          <p:txBody>
            <a:bodyPr wrap="square">
              <a:spAutoFit/>
            </a:bodyPr>
            <a:lstStyle/>
            <a:p>
              <a:r>
                <a:rPr lang="it-IT" sz="1200" b="1" dirty="0">
                  <a:solidFill>
                    <a:srgbClr val="002060"/>
                  </a:solidFill>
                </a:rPr>
                <a:t>Disastro</a:t>
              </a:r>
              <a:r>
                <a:rPr lang="it-IT" sz="1200" dirty="0">
                  <a:solidFill>
                    <a:srgbClr val="002060"/>
                  </a:solidFill>
                </a:rPr>
                <a:t> </a:t>
              </a:r>
              <a:r>
                <a:rPr lang="it-IT" sz="1200" b="1" dirty="0">
                  <a:solidFill>
                    <a:srgbClr val="002060"/>
                  </a:solidFill>
                </a:rPr>
                <a:t>di Fukushima Dai-ichi</a:t>
              </a:r>
              <a:r>
                <a:rPr lang="it-IT" sz="1200" dirty="0">
                  <a:solidFill>
                    <a:srgbClr val="002060"/>
                  </a:solidFill>
                </a:rPr>
                <a:t> </a:t>
              </a:r>
            </a:p>
            <a:p>
              <a:r>
                <a:rPr lang="it-IT" sz="1200" dirty="0">
                  <a:solidFill>
                    <a:srgbClr val="002060"/>
                  </a:solidFill>
                </a:rPr>
                <a:t>11 Marzo 2011</a:t>
              </a:r>
            </a:p>
          </p:txBody>
        </p:sp>
      </p:grpSp>
      <p:sp>
        <p:nvSpPr>
          <p:cNvPr id="4" name="CasellaDiTesto 18"/>
          <p:cNvSpPr txBox="1"/>
          <p:nvPr/>
        </p:nvSpPr>
        <p:spPr>
          <a:xfrm>
            <a:off x="699099" y="215443"/>
            <a:ext cx="7637598" cy="430887"/>
          </a:xfrm>
          <a:prstGeom prst="rect">
            <a:avLst/>
          </a:prstGeom>
          <a:noFill/>
        </p:spPr>
        <p:txBody>
          <a:bodyPr wrap="square" rtlCol="0">
            <a:spAutoFit/>
          </a:bodyPr>
          <a:lstStyle/>
          <a:p>
            <a:r>
              <a:rPr lang="en-US" sz="2200" b="1" dirty="0" err="1">
                <a:solidFill>
                  <a:srgbClr val="003F6E"/>
                </a:solidFill>
                <a:latin typeface="+mj-lt"/>
                <a:ea typeface="+mj-ea"/>
                <a:cs typeface="+mj-cs"/>
              </a:rPr>
              <a:t>Energia</a:t>
            </a:r>
            <a:r>
              <a:rPr lang="en-US" sz="2200" b="1" dirty="0">
                <a:solidFill>
                  <a:srgbClr val="003F6E"/>
                </a:solidFill>
                <a:latin typeface="+mj-lt"/>
                <a:ea typeface="+mj-ea"/>
                <a:cs typeface="+mj-cs"/>
              </a:rPr>
              <a:t> </a:t>
            </a:r>
            <a:r>
              <a:rPr lang="en-US" sz="2200" b="1" dirty="0" err="1">
                <a:solidFill>
                  <a:srgbClr val="003F6E"/>
                </a:solidFill>
                <a:latin typeface="+mj-lt"/>
                <a:ea typeface="+mj-ea"/>
                <a:cs typeface="+mj-cs"/>
              </a:rPr>
              <a:t>Nucleare</a:t>
            </a:r>
            <a:endParaRPr lang="en-US" sz="2200" b="1" dirty="0">
              <a:solidFill>
                <a:srgbClr val="003F6E"/>
              </a:solidFill>
              <a:latin typeface="+mj-lt"/>
              <a:ea typeface="+mj-ea"/>
              <a:cs typeface="+mj-cs"/>
            </a:endParaRPr>
          </a:p>
        </p:txBody>
      </p:sp>
      <p:pic>
        <p:nvPicPr>
          <p:cNvPr id="28" name="Immagine 4"/>
          <p:cNvPicPr>
            <a:picLocks noChangeAspect="1"/>
          </p:cNvPicPr>
          <p:nvPr/>
        </p:nvPicPr>
        <p:blipFill rotWithShape="1">
          <a:blip r:embed="rId4" cstate="email">
            <a:extLst>
              <a:ext uri="{28A0092B-C50C-407E-A947-70E740481C1C}">
                <a14:useLocalDpi xmlns:a14="http://schemas.microsoft.com/office/drawing/2010/main"/>
              </a:ext>
            </a:extLst>
          </a:blip>
          <a:srcRect l="37707" t="9677"/>
          <a:stretch/>
        </p:blipFill>
        <p:spPr>
          <a:xfrm>
            <a:off x="5652120" y="874455"/>
            <a:ext cx="2880320" cy="3905494"/>
          </a:xfrm>
          <a:prstGeom prst="rect">
            <a:avLst/>
          </a:prstGeom>
        </p:spPr>
      </p:pic>
      <p:sp>
        <p:nvSpPr>
          <p:cNvPr id="11" name="Rectangle 10"/>
          <p:cNvSpPr/>
          <p:nvPr/>
        </p:nvSpPr>
        <p:spPr>
          <a:xfrm>
            <a:off x="-2853" y="4779949"/>
            <a:ext cx="9146853" cy="1815882"/>
          </a:xfrm>
          <a:prstGeom prst="rect">
            <a:avLst/>
          </a:prstGeom>
        </p:spPr>
        <p:txBody>
          <a:bodyPr wrap="square">
            <a:spAutoFit/>
          </a:bodyPr>
          <a:lstStyle/>
          <a:p>
            <a:pPr marL="342900" indent="-342900">
              <a:buFontTx/>
              <a:buChar char="-"/>
            </a:pPr>
            <a:r>
              <a:rPr lang="it-IT" sz="1600" dirty="0">
                <a:solidFill>
                  <a:srgbClr val="003F6E"/>
                </a:solidFill>
              </a:rPr>
              <a:t>Il potere calorifico del combustibile fissile è 8.4x10^13 J/kg cioè circa 2 milioni di volte superiore a quello del petrolio (il legame nucleare è molto più forte del legame chimico)</a:t>
            </a:r>
          </a:p>
          <a:p>
            <a:pPr marL="342900" indent="-342900">
              <a:buFontTx/>
              <a:buChar char="-"/>
            </a:pPr>
            <a:r>
              <a:rPr lang="it-IT" sz="1600" dirty="0">
                <a:solidFill>
                  <a:srgbClr val="003F6E"/>
                </a:solidFill>
              </a:rPr>
              <a:t>Circa il 12 % dell’EE è prodotta in impianti nucleari con costi confrontabili con quelli di una centrale per il carico di base</a:t>
            </a:r>
          </a:p>
          <a:p>
            <a:pPr marL="342900" indent="-342900">
              <a:buFontTx/>
              <a:buChar char="-"/>
            </a:pPr>
            <a:r>
              <a:rPr lang="it-IT" sz="1600" dirty="0">
                <a:solidFill>
                  <a:srgbClr val="003F6E"/>
                </a:solidFill>
              </a:rPr>
              <a:t>Durante l’esercizio della centrale non vi sono emissioni locali né clima-alternati. L’impatto ambientale risiede nella gestione delle scorie e nell’eventualità di un evento catastrofico (molto improbabile)indirettamente dalla preoccupazione sulla proliferazione di armi nucleari</a:t>
            </a:r>
          </a:p>
        </p:txBody>
      </p:sp>
    </p:spTree>
    <p:extLst>
      <p:ext uri="{BB962C8B-B14F-4D97-AF65-F5344CB8AC3E}">
        <p14:creationId xmlns:p14="http://schemas.microsoft.com/office/powerpoint/2010/main" val="419564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C01A5566-B6D6-4560-B0D2-04E4F2B44467}" type="slidenum">
              <a:rPr lang="it-IT" smtClean="0"/>
              <a:pPr/>
              <a:t>2</a:t>
            </a:fld>
            <a:endParaRPr lang="it-IT"/>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87"/>
          <a:stretch/>
        </p:blipFill>
        <p:spPr bwMode="auto">
          <a:xfrm>
            <a:off x="0" y="1340289"/>
            <a:ext cx="4805505" cy="4909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774"/>
          <a:stretch/>
        </p:blipFill>
        <p:spPr bwMode="auto">
          <a:xfrm>
            <a:off x="4107976" y="1557933"/>
            <a:ext cx="5036024" cy="4247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asellaDiTesto 18"/>
          <p:cNvSpPr txBox="1"/>
          <p:nvPr/>
        </p:nvSpPr>
        <p:spPr>
          <a:xfrm>
            <a:off x="714348" y="189801"/>
            <a:ext cx="7637598" cy="430887"/>
          </a:xfrm>
          <a:prstGeom prst="rect">
            <a:avLst/>
          </a:prstGeom>
          <a:noFill/>
        </p:spPr>
        <p:txBody>
          <a:bodyPr wrap="square" rtlCol="0">
            <a:spAutoFit/>
          </a:bodyPr>
          <a:lstStyle/>
          <a:p>
            <a:r>
              <a:rPr lang="en-US" sz="2200" b="1" dirty="0">
                <a:solidFill>
                  <a:srgbClr val="003F6E"/>
                </a:solidFill>
                <a:latin typeface="+mj-lt"/>
                <a:ea typeface="+mj-ea"/>
                <a:cs typeface="+mj-cs"/>
              </a:rPr>
              <a:t>RIPARTIZIONE CONSUMI DI ENERGIA PRIMARIA</a:t>
            </a:r>
          </a:p>
        </p:txBody>
      </p:sp>
      <p:sp>
        <p:nvSpPr>
          <p:cNvPr id="3" name="TextBox 2"/>
          <p:cNvSpPr txBox="1"/>
          <p:nvPr/>
        </p:nvSpPr>
        <p:spPr>
          <a:xfrm>
            <a:off x="5364088" y="5880187"/>
            <a:ext cx="3096344" cy="369332"/>
          </a:xfrm>
          <a:prstGeom prst="rect">
            <a:avLst/>
          </a:prstGeom>
          <a:noFill/>
        </p:spPr>
        <p:txBody>
          <a:bodyPr wrap="square" rtlCol="0">
            <a:spAutoFit/>
          </a:bodyPr>
          <a:lstStyle/>
          <a:p>
            <a:r>
              <a:rPr lang="it-IT" b="1" dirty="0">
                <a:solidFill>
                  <a:srgbClr val="C00000"/>
                </a:solidFill>
              </a:rPr>
              <a:t>86.4% non Rinnovabile</a:t>
            </a:r>
          </a:p>
        </p:txBody>
      </p:sp>
      <p:sp>
        <p:nvSpPr>
          <p:cNvPr id="4" name="Oval 3"/>
          <p:cNvSpPr/>
          <p:nvPr/>
        </p:nvSpPr>
        <p:spPr bwMode="auto">
          <a:xfrm>
            <a:off x="7668344" y="4941168"/>
            <a:ext cx="936104" cy="36004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8" name="Oval 7"/>
          <p:cNvSpPr/>
          <p:nvPr/>
        </p:nvSpPr>
        <p:spPr bwMode="auto">
          <a:xfrm>
            <a:off x="7667164" y="4108136"/>
            <a:ext cx="936104" cy="36004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9" name="Oval 8"/>
          <p:cNvSpPr/>
          <p:nvPr/>
        </p:nvSpPr>
        <p:spPr bwMode="auto">
          <a:xfrm>
            <a:off x="7704348" y="3434864"/>
            <a:ext cx="936104" cy="36004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31048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224117"/>
            <a:ext cx="5943600" cy="838200"/>
          </a:xfrm>
        </p:spPr>
        <p:txBody>
          <a:bodyPr/>
          <a:lstStyle/>
          <a:p>
            <a:r>
              <a:rPr lang="it-IT" dirty="0"/>
              <a:t>ENERGIE RINNOVABILI</a:t>
            </a:r>
          </a:p>
        </p:txBody>
      </p:sp>
      <p:sp>
        <p:nvSpPr>
          <p:cNvPr id="3" name="Segnaposto contenuto 2"/>
          <p:cNvSpPr>
            <a:spLocks noGrp="1"/>
          </p:cNvSpPr>
          <p:nvPr>
            <p:ph idx="1"/>
          </p:nvPr>
        </p:nvSpPr>
        <p:spPr/>
        <p:txBody>
          <a:bodyPr/>
          <a:lstStyle/>
          <a:p>
            <a:pPr>
              <a:buFont typeface="Arial" pitchFamily="34" charset="0"/>
              <a:buChar char="•"/>
            </a:pPr>
            <a:r>
              <a:rPr lang="it-IT" b="1" i="1" u="sng" dirty="0">
                <a:solidFill>
                  <a:srgbClr val="002060"/>
                </a:solidFill>
              </a:rPr>
              <a:t>Si intendono quelle forme di </a:t>
            </a:r>
            <a:r>
              <a:rPr lang="it-IT" b="1" i="1" u="sng" dirty="0">
                <a:solidFill>
                  <a:srgbClr val="002060"/>
                </a:solidFill>
                <a:hlinkClick r:id="rId2" tooltip="Energia"/>
              </a:rPr>
              <a:t>energia</a:t>
            </a:r>
            <a:r>
              <a:rPr lang="it-IT" b="1" i="1" u="sng" dirty="0">
                <a:solidFill>
                  <a:srgbClr val="002060"/>
                </a:solidFill>
              </a:rPr>
              <a:t> generate da </a:t>
            </a:r>
            <a:r>
              <a:rPr lang="it-IT" b="1" i="1" u="sng" dirty="0">
                <a:solidFill>
                  <a:srgbClr val="002060"/>
                </a:solidFill>
                <a:hlinkClick r:id="rId3" tooltip="Fonte di energia"/>
              </a:rPr>
              <a:t>fonti di energia</a:t>
            </a:r>
            <a:r>
              <a:rPr lang="it-IT" b="1" i="1" u="sng" dirty="0">
                <a:solidFill>
                  <a:srgbClr val="002060"/>
                </a:solidFill>
              </a:rPr>
              <a:t> che per loro caratteristica intrinseca si rigenerano almeno alla stessa velocità con cui vengono consumate </a:t>
            </a:r>
            <a:r>
              <a:rPr lang="it-IT" b="1" i="1" u="sng" dirty="0"/>
              <a:t>o non sono "esauribili" nella scala dei tempi "umani"</a:t>
            </a:r>
            <a:endParaRPr lang="it-IT" b="1" i="1" u="sng" dirty="0">
              <a:solidFill>
                <a:srgbClr val="002060"/>
              </a:solidFill>
            </a:endParaRPr>
          </a:p>
          <a:p>
            <a:pPr>
              <a:buFont typeface="Arial" pitchFamily="34" charset="0"/>
              <a:buChar char="•"/>
            </a:pPr>
            <a:r>
              <a:rPr lang="it-IT" dirty="0">
                <a:solidFill>
                  <a:srgbClr val="002060"/>
                </a:solidFill>
              </a:rPr>
              <a:t>Impianti idroelettrici</a:t>
            </a:r>
          </a:p>
          <a:p>
            <a:pPr>
              <a:buFont typeface="Arial" pitchFamily="34" charset="0"/>
              <a:buChar char="•"/>
            </a:pPr>
            <a:r>
              <a:rPr lang="it-IT" dirty="0">
                <a:solidFill>
                  <a:srgbClr val="002060"/>
                </a:solidFill>
              </a:rPr>
              <a:t> Maree, moti ondosi, gradienti termici</a:t>
            </a:r>
          </a:p>
          <a:p>
            <a:pPr>
              <a:buFont typeface="Arial" pitchFamily="34" charset="0"/>
              <a:buChar char="•"/>
            </a:pPr>
            <a:r>
              <a:rPr lang="it-IT" dirty="0">
                <a:solidFill>
                  <a:srgbClr val="002060"/>
                </a:solidFill>
              </a:rPr>
              <a:t> Energia Solare</a:t>
            </a:r>
          </a:p>
          <a:p>
            <a:pPr>
              <a:buFont typeface="Arial" pitchFamily="34" charset="0"/>
              <a:buChar char="•"/>
            </a:pPr>
            <a:r>
              <a:rPr lang="it-IT" dirty="0">
                <a:solidFill>
                  <a:srgbClr val="002060"/>
                </a:solidFill>
              </a:rPr>
              <a:t> Energia Eolica</a:t>
            </a:r>
          </a:p>
          <a:p>
            <a:pPr>
              <a:buFont typeface="Arial" pitchFamily="34" charset="0"/>
              <a:buChar char="•"/>
            </a:pPr>
            <a:r>
              <a:rPr lang="it-IT" dirty="0">
                <a:solidFill>
                  <a:srgbClr val="002060"/>
                </a:solidFill>
              </a:rPr>
              <a:t> Energia Geotermica</a:t>
            </a:r>
          </a:p>
          <a:p>
            <a:endParaRPr lang="it-IT" dirty="0">
              <a:solidFill>
                <a:srgbClr val="002060"/>
              </a:solidFill>
            </a:endParaRP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20</a:t>
            </a:fld>
            <a:endParaRPr lang="it-IT"/>
          </a:p>
        </p:txBody>
      </p:sp>
      <p:pic>
        <p:nvPicPr>
          <p:cNvPr id="94209" name="Picture 1"/>
          <p:cNvPicPr>
            <a:picLocks noChangeAspect="1" noChangeArrowheads="1"/>
          </p:cNvPicPr>
          <p:nvPr/>
        </p:nvPicPr>
        <p:blipFill rotWithShape="1">
          <a:blip r:embed="rId4" cstate="print"/>
          <a:srcRect l="2044" t="4804" r="4658" b="8076"/>
          <a:stretch/>
        </p:blipFill>
        <p:spPr bwMode="auto">
          <a:xfrm>
            <a:off x="2008236" y="4142258"/>
            <a:ext cx="5912069" cy="2396360"/>
          </a:xfrm>
          <a:prstGeom prst="rect">
            <a:avLst/>
          </a:prstGeom>
          <a:noFill/>
          <a:ln w="9525">
            <a:noFill/>
            <a:miter lim="800000"/>
            <a:headEnd/>
            <a:tailEnd/>
          </a:ln>
        </p:spPr>
      </p:pic>
    </p:spTree>
    <p:extLst>
      <p:ext uri="{BB962C8B-B14F-4D97-AF65-F5344CB8AC3E}">
        <p14:creationId xmlns:p14="http://schemas.microsoft.com/office/powerpoint/2010/main" val="4218901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18"/>
          <p:cNvSpPr txBox="1"/>
          <p:nvPr/>
        </p:nvSpPr>
        <p:spPr>
          <a:xfrm>
            <a:off x="714348" y="0"/>
            <a:ext cx="7637598" cy="646331"/>
          </a:xfrm>
          <a:prstGeom prst="rect">
            <a:avLst/>
          </a:prstGeom>
          <a:noFill/>
        </p:spPr>
        <p:txBody>
          <a:bodyPr wrap="square" rtlCol="0">
            <a:spAutoFit/>
          </a:bodyPr>
          <a:lstStyle/>
          <a:p>
            <a:endParaRPr lang="en-US" sz="1600" b="1" dirty="0">
              <a:solidFill>
                <a:schemeClr val="accent6">
                  <a:lumMod val="50000"/>
                </a:schemeClr>
              </a:solidFill>
            </a:endParaRPr>
          </a:p>
          <a:p>
            <a:r>
              <a:rPr lang="en-US" sz="2000" b="1" dirty="0" err="1">
                <a:solidFill>
                  <a:schemeClr val="accent6">
                    <a:lumMod val="50000"/>
                  </a:schemeClr>
                </a:solidFill>
                <a:latin typeface="Tahoma" pitchFamily="34" charset="0"/>
                <a:ea typeface="Tahoma" pitchFamily="34" charset="0"/>
                <a:cs typeface="Tahoma" pitchFamily="34" charset="0"/>
              </a:rPr>
              <a:t>Energia</a:t>
            </a:r>
            <a:r>
              <a:rPr lang="en-US" sz="2000" b="1" dirty="0">
                <a:solidFill>
                  <a:schemeClr val="accent6">
                    <a:lumMod val="50000"/>
                  </a:schemeClr>
                </a:solidFill>
                <a:latin typeface="Tahoma" pitchFamily="34" charset="0"/>
                <a:ea typeface="Tahoma" pitchFamily="34" charset="0"/>
                <a:cs typeface="Tahoma" pitchFamily="34" charset="0"/>
              </a:rPr>
              <a:t> </a:t>
            </a:r>
            <a:r>
              <a:rPr lang="en-US" sz="2000" b="1" dirty="0" err="1">
                <a:solidFill>
                  <a:schemeClr val="accent6">
                    <a:lumMod val="50000"/>
                  </a:schemeClr>
                </a:solidFill>
                <a:latin typeface="Tahoma" pitchFamily="34" charset="0"/>
                <a:ea typeface="Tahoma" pitchFamily="34" charset="0"/>
                <a:cs typeface="Tahoma" pitchFamily="34" charset="0"/>
              </a:rPr>
              <a:t>Idroelettrica</a:t>
            </a:r>
            <a:r>
              <a:rPr lang="en-US" sz="2000" b="1" dirty="0">
                <a:solidFill>
                  <a:schemeClr val="accent6">
                    <a:lumMod val="50000"/>
                  </a:schemeClr>
                </a:solidFill>
                <a:latin typeface="Tahoma" pitchFamily="34" charset="0"/>
                <a:ea typeface="Tahoma" pitchFamily="34" charset="0"/>
                <a:cs typeface="Tahoma" pitchFamily="34" charset="0"/>
              </a:rPr>
              <a:t> e </a:t>
            </a:r>
            <a:r>
              <a:rPr lang="en-US" sz="2000" b="1" dirty="0" err="1">
                <a:solidFill>
                  <a:schemeClr val="accent6">
                    <a:lumMod val="50000"/>
                  </a:schemeClr>
                </a:solidFill>
                <a:latin typeface="Tahoma" pitchFamily="34" charset="0"/>
                <a:ea typeface="Tahoma" pitchFamily="34" charset="0"/>
                <a:cs typeface="Tahoma" pitchFamily="34" charset="0"/>
              </a:rPr>
              <a:t>rinnovabili</a:t>
            </a:r>
            <a:endParaRPr lang="en-US" sz="2000" b="1" dirty="0">
              <a:solidFill>
                <a:schemeClr val="accent6">
                  <a:lumMod val="50000"/>
                </a:schemeClr>
              </a:solidFill>
              <a:latin typeface="Tahoma" pitchFamily="34" charset="0"/>
              <a:ea typeface="Tahoma" pitchFamily="34" charset="0"/>
              <a:cs typeface="Tahoma" pitchFamily="34" charset="0"/>
            </a:endParaRPr>
          </a:p>
        </p:txBody>
      </p:sp>
      <p:grpSp>
        <p:nvGrpSpPr>
          <p:cNvPr id="2" name="Group 1"/>
          <p:cNvGrpSpPr>
            <a:grpSpLocks noChangeAspect="1"/>
          </p:cNvGrpSpPr>
          <p:nvPr/>
        </p:nvGrpSpPr>
        <p:grpSpPr>
          <a:xfrm>
            <a:off x="5297013" y="744044"/>
            <a:ext cx="4747595" cy="3748803"/>
            <a:chOff x="4356209" y="1006641"/>
            <a:chExt cx="3995737" cy="3155120"/>
          </a:xfrm>
        </p:grpSpPr>
        <p:pic>
          <p:nvPicPr>
            <p:cNvPr id="16" name="Picture 10" descr="31_PPT_Other_Renewable-consumption-power_generation-by_region copy.pdf"/>
            <p:cNvPicPr>
              <a:picLocks noChangeAspect="1"/>
            </p:cNvPicPr>
            <p:nvPr/>
          </p:nvPicPr>
          <p:blipFill rotWithShape="1">
            <a:blip r:embed="rId3">
              <a:extLst>
                <a:ext uri="{28A0092B-C50C-407E-A947-70E740481C1C}">
                  <a14:useLocalDpi xmlns:a14="http://schemas.microsoft.com/office/drawing/2010/main" val="0"/>
                </a:ext>
              </a:extLst>
            </a:blip>
            <a:srcRect l="52585"/>
            <a:stretch/>
          </p:blipFill>
          <p:spPr bwMode="auto">
            <a:xfrm>
              <a:off x="4637589" y="1175918"/>
              <a:ext cx="2537903" cy="263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asellaDiTesto 7"/>
            <p:cNvSpPr txBox="1"/>
            <p:nvPr/>
          </p:nvSpPr>
          <p:spPr>
            <a:xfrm>
              <a:off x="7138730" y="1006641"/>
              <a:ext cx="329453" cy="338554"/>
            </a:xfrm>
            <a:prstGeom prst="rect">
              <a:avLst/>
            </a:prstGeom>
            <a:noFill/>
          </p:spPr>
          <p:txBody>
            <a:bodyPr wrap="square" rtlCol="0">
              <a:spAutoFit/>
            </a:bodyPr>
            <a:lstStyle/>
            <a:p>
              <a:r>
                <a:rPr lang="it-IT" sz="1600" dirty="0"/>
                <a:t>%</a:t>
              </a:r>
            </a:p>
          </p:txBody>
        </p:sp>
        <p:sp>
          <p:nvSpPr>
            <p:cNvPr id="18" name="TextBox 8"/>
            <p:cNvSpPr txBox="1">
              <a:spLocks noChangeArrowheads="1"/>
            </p:cNvSpPr>
            <p:nvPr/>
          </p:nvSpPr>
          <p:spPr bwMode="auto">
            <a:xfrm>
              <a:off x="4356209" y="3807749"/>
              <a:ext cx="39957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ts val="1875"/>
                </a:lnSpc>
                <a:buFont typeface="Arial" panose="020B0604020202020204" pitchFamily="34" charset="0"/>
                <a:buChar char="•"/>
                <a:defRPr sz="1900">
                  <a:solidFill>
                    <a:schemeClr val="tx1"/>
                  </a:solidFill>
                  <a:latin typeface="UniversGT-Light" pitchFamily="-84" charset="0"/>
                  <a:ea typeface="MS PGothic" panose="020B0600070205080204" pitchFamily="34" charset="-128"/>
                </a:defRPr>
              </a:lvl1pPr>
              <a:lvl2pPr marL="742950" indent="-285750">
                <a:lnSpc>
                  <a:spcPts val="1875"/>
                </a:lnSpc>
                <a:buFont typeface="Arial" panose="020B0604020202020204" pitchFamily="34" charset="0"/>
                <a:buChar char="–"/>
                <a:defRPr sz="1900">
                  <a:solidFill>
                    <a:schemeClr val="tx1"/>
                  </a:solidFill>
                  <a:latin typeface="UniversGT-Light" pitchFamily="-84" charset="0"/>
                  <a:ea typeface="MS PGothic" panose="020B0600070205080204" pitchFamily="34" charset="-128"/>
                </a:defRPr>
              </a:lvl2pPr>
              <a:lvl3pPr marL="1143000" indent="-228600">
                <a:lnSpc>
                  <a:spcPts val="1875"/>
                </a:lnSpc>
                <a:buFont typeface="Arial" panose="020B0604020202020204" pitchFamily="34" charset="0"/>
                <a:buChar char="•"/>
                <a:defRPr sz="1900">
                  <a:solidFill>
                    <a:schemeClr val="tx1"/>
                  </a:solidFill>
                  <a:latin typeface="UniversGT-Light" pitchFamily="-84" charset="0"/>
                  <a:ea typeface="MS PGothic" panose="020B0600070205080204" pitchFamily="34" charset="-128"/>
                </a:defRPr>
              </a:lvl3pPr>
              <a:lvl4pPr marL="1600200" indent="-228600">
                <a:lnSpc>
                  <a:spcPts val="1875"/>
                </a:lnSpc>
                <a:buFont typeface="Arial" panose="020B0604020202020204" pitchFamily="34" charset="0"/>
                <a:buChar char="–"/>
                <a:defRPr sz="1900">
                  <a:solidFill>
                    <a:schemeClr val="tx1"/>
                  </a:solidFill>
                  <a:latin typeface="UniversGT-Light" pitchFamily="-84" charset="0"/>
                  <a:ea typeface="MS PGothic" panose="020B0600070205080204" pitchFamily="34" charset="-128"/>
                </a:defRPr>
              </a:lvl4pPr>
              <a:lvl5pPr marL="2057400" indent="-228600">
                <a:lnSpc>
                  <a:spcPts val="1875"/>
                </a:lnSpc>
                <a:buFont typeface="Arial" panose="020B0604020202020204" pitchFamily="34" charset="0"/>
                <a:buChar char="»"/>
                <a:defRPr sz="1900">
                  <a:solidFill>
                    <a:schemeClr val="tx1"/>
                  </a:solidFill>
                  <a:latin typeface="UniversGT-Light" pitchFamily="-84" charset="0"/>
                  <a:ea typeface="MS PGothic" panose="020B0600070205080204" pitchFamily="34" charset="-128"/>
                </a:defRPr>
              </a:lvl5pPr>
              <a:lvl6pPr marL="2514600" indent="-228600" defTabSz="777875" eaLnBrk="0" fontAlgn="base" hangingPunct="0">
                <a:lnSpc>
                  <a:spcPts val="1875"/>
                </a:lnSpc>
                <a:spcBef>
                  <a:spcPct val="0"/>
                </a:spcBef>
                <a:spcAft>
                  <a:spcPct val="0"/>
                </a:spcAft>
                <a:buFont typeface="Arial" panose="020B0604020202020204" pitchFamily="34" charset="0"/>
                <a:buChar char="»"/>
                <a:defRPr sz="1900">
                  <a:solidFill>
                    <a:schemeClr val="tx1"/>
                  </a:solidFill>
                  <a:latin typeface="UniversGT-Light" pitchFamily="-84" charset="0"/>
                  <a:ea typeface="MS PGothic" panose="020B0600070205080204" pitchFamily="34" charset="-128"/>
                </a:defRPr>
              </a:lvl6pPr>
              <a:lvl7pPr marL="2971800" indent="-228600" defTabSz="777875" eaLnBrk="0" fontAlgn="base" hangingPunct="0">
                <a:lnSpc>
                  <a:spcPts val="1875"/>
                </a:lnSpc>
                <a:spcBef>
                  <a:spcPct val="0"/>
                </a:spcBef>
                <a:spcAft>
                  <a:spcPct val="0"/>
                </a:spcAft>
                <a:buFont typeface="Arial" panose="020B0604020202020204" pitchFamily="34" charset="0"/>
                <a:buChar char="»"/>
                <a:defRPr sz="1900">
                  <a:solidFill>
                    <a:schemeClr val="tx1"/>
                  </a:solidFill>
                  <a:latin typeface="UniversGT-Light" pitchFamily="-84" charset="0"/>
                  <a:ea typeface="MS PGothic" panose="020B0600070205080204" pitchFamily="34" charset="-128"/>
                </a:defRPr>
              </a:lvl7pPr>
              <a:lvl8pPr marL="3429000" indent="-228600" defTabSz="777875" eaLnBrk="0" fontAlgn="base" hangingPunct="0">
                <a:lnSpc>
                  <a:spcPts val="1875"/>
                </a:lnSpc>
                <a:spcBef>
                  <a:spcPct val="0"/>
                </a:spcBef>
                <a:spcAft>
                  <a:spcPct val="0"/>
                </a:spcAft>
                <a:buFont typeface="Arial" panose="020B0604020202020204" pitchFamily="34" charset="0"/>
                <a:buChar char="»"/>
                <a:defRPr sz="1900">
                  <a:solidFill>
                    <a:schemeClr val="tx1"/>
                  </a:solidFill>
                  <a:latin typeface="UniversGT-Light" pitchFamily="-84" charset="0"/>
                  <a:ea typeface="MS PGothic" panose="020B0600070205080204" pitchFamily="34" charset="-128"/>
                </a:defRPr>
              </a:lvl8pPr>
              <a:lvl9pPr marL="3886200" indent="-228600" defTabSz="777875" eaLnBrk="0" fontAlgn="base" hangingPunct="0">
                <a:lnSpc>
                  <a:spcPts val="1875"/>
                </a:lnSpc>
                <a:spcBef>
                  <a:spcPct val="0"/>
                </a:spcBef>
                <a:spcAft>
                  <a:spcPct val="0"/>
                </a:spcAft>
                <a:buFont typeface="Arial" panose="020B0604020202020204" pitchFamily="34" charset="0"/>
                <a:buChar char="»"/>
                <a:defRPr sz="1900">
                  <a:solidFill>
                    <a:schemeClr val="tx1"/>
                  </a:solidFill>
                  <a:latin typeface="UniversGT-Light" pitchFamily="-84" charset="0"/>
                  <a:ea typeface="MS PGothic" panose="020B0600070205080204" pitchFamily="34" charset="-128"/>
                </a:defRPr>
              </a:lvl9pPr>
            </a:lstStyle>
            <a:p>
              <a:pPr eaLnBrk="1" hangingPunct="1">
                <a:lnSpc>
                  <a:spcPct val="100000"/>
                </a:lnSpc>
                <a:buFontTx/>
                <a:buNone/>
              </a:pPr>
              <a:r>
                <a:rPr lang="en-US" altLang="it-IT" sz="1200" dirty="0">
                  <a:solidFill>
                    <a:srgbClr val="D9782D"/>
                  </a:solidFill>
                </a:rPr>
                <a:t>Other renewables share of power generation by region</a:t>
              </a:r>
            </a:p>
            <a:p>
              <a:pPr eaLnBrk="1" hangingPunct="1">
                <a:lnSpc>
                  <a:spcPct val="100000"/>
                </a:lnSpc>
                <a:buFontTx/>
                <a:buNone/>
              </a:pPr>
              <a:r>
                <a:rPr lang="en-US" altLang="it-IT" sz="1100" dirty="0">
                  <a:solidFill>
                    <a:srgbClr val="D9782D"/>
                  </a:solidFill>
                </a:rPr>
                <a:t>Percentage</a:t>
              </a:r>
            </a:p>
          </p:txBody>
        </p:sp>
      </p:grpSp>
      <p:sp>
        <p:nvSpPr>
          <p:cNvPr id="24" name="CasellaDiTesto 6"/>
          <p:cNvSpPr txBox="1"/>
          <p:nvPr/>
        </p:nvSpPr>
        <p:spPr>
          <a:xfrm>
            <a:off x="0" y="4358282"/>
            <a:ext cx="9144000" cy="2769989"/>
          </a:xfrm>
          <a:prstGeom prst="rect">
            <a:avLst/>
          </a:prstGeom>
          <a:noFill/>
        </p:spPr>
        <p:txBody>
          <a:bodyPr wrap="square" rtlCol="0">
            <a:spAutoFit/>
          </a:bodyPr>
          <a:lstStyle/>
          <a:p>
            <a:pPr marL="285750" indent="-285750">
              <a:buFontTx/>
              <a:buChar char="-"/>
            </a:pPr>
            <a:r>
              <a:rPr lang="it-IT" dirty="0">
                <a:solidFill>
                  <a:srgbClr val="003F6E"/>
                </a:solidFill>
              </a:rPr>
              <a:t>La fonte idroelettrica di grande scala è l’unica al momento a fornire un contributo apprezzabile nella produzione di energia elettrica</a:t>
            </a:r>
          </a:p>
          <a:p>
            <a:pPr marL="285750" indent="-285750">
              <a:buFontTx/>
              <a:buChar char="-"/>
            </a:pPr>
            <a:endParaRPr lang="it-IT" dirty="0">
              <a:solidFill>
                <a:srgbClr val="003F6E"/>
              </a:solidFill>
            </a:endParaRPr>
          </a:p>
          <a:p>
            <a:pPr marL="285750" indent="-285750">
              <a:buFontTx/>
              <a:buChar char="-"/>
            </a:pPr>
            <a:r>
              <a:rPr lang="it-IT" dirty="0">
                <a:solidFill>
                  <a:srgbClr val="003F6E"/>
                </a:solidFill>
              </a:rPr>
              <a:t>Le altre rinnovabili sono svantaggiate dal punto di vista dei costi e in termini di aleatorietà, ma stanno crescendo nei paesi OECD</a:t>
            </a:r>
          </a:p>
          <a:p>
            <a:pPr marL="285750" indent="-285750">
              <a:buFontTx/>
              <a:buChar char="-"/>
            </a:pPr>
            <a:endParaRPr lang="it-IT" dirty="0">
              <a:solidFill>
                <a:srgbClr val="003F6E"/>
              </a:solidFill>
            </a:endParaRPr>
          </a:p>
          <a:p>
            <a:pPr marL="285750" indent="-285750">
              <a:buFontTx/>
              <a:buChar char="-"/>
            </a:pPr>
            <a:r>
              <a:rPr lang="it-IT" dirty="0">
                <a:solidFill>
                  <a:srgbClr val="003F6E"/>
                </a:solidFill>
              </a:rPr>
              <a:t>L’impatto ambientale delle energie rinnovabili può essere molto basso (se progettate ed esercite correttamente)</a:t>
            </a:r>
          </a:p>
          <a:p>
            <a:pPr marL="285750" indent="-285750">
              <a:buFontTx/>
              <a:buChar char="-"/>
            </a:pPr>
            <a:endParaRPr lang="it-IT" sz="1400" dirty="0"/>
          </a:p>
          <a:p>
            <a:endParaRPr lang="it-IT" sz="1600" dirty="0"/>
          </a:p>
        </p:txBody>
      </p:sp>
      <p:sp>
        <p:nvSpPr>
          <p:cNvPr id="9"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21</a:t>
            </a:fld>
            <a:endParaRPr lang="it-IT" dirty="0"/>
          </a:p>
        </p:txBody>
      </p:sp>
      <p:pic>
        <p:nvPicPr>
          <p:cNvPr id="4098" name="Picture 2" descr="renewable energy Archives - Best Infographic, Data Visualization, Maps,  Charts, Guides">
            <a:extLst>
              <a:ext uri="{FF2B5EF4-FFF2-40B4-BE49-F238E27FC236}">
                <a16:creationId xmlns:a16="http://schemas.microsoft.com/office/drawing/2014/main" id="{99678447-CEA7-4A13-9968-9A7033355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82580"/>
            <a:ext cx="48768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47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olo 1"/>
          <p:cNvSpPr>
            <a:spLocks noGrp="1"/>
          </p:cNvSpPr>
          <p:nvPr>
            <p:ph type="title"/>
          </p:nvPr>
        </p:nvSpPr>
        <p:spPr>
          <a:xfrm>
            <a:off x="735013" y="0"/>
            <a:ext cx="8229600" cy="1143000"/>
          </a:xfrm>
        </p:spPr>
        <p:txBody>
          <a:bodyPr/>
          <a:lstStyle/>
          <a:p>
            <a:pPr eaLnBrk="1" hangingPunct="1"/>
            <a:r>
              <a:rPr lang="it-IT" dirty="0"/>
              <a:t>Energia Idraulica</a:t>
            </a:r>
          </a:p>
        </p:txBody>
      </p:sp>
      <p:sp>
        <p:nvSpPr>
          <p:cNvPr id="1028" name="CasellaDiTesto 3"/>
          <p:cNvSpPr txBox="1">
            <a:spLocks noChangeArrowheads="1"/>
          </p:cNvSpPr>
          <p:nvPr/>
        </p:nvSpPr>
        <p:spPr bwMode="auto">
          <a:xfrm>
            <a:off x="285750" y="1000125"/>
            <a:ext cx="6305430" cy="830997"/>
          </a:xfrm>
          <a:prstGeom prst="rect">
            <a:avLst/>
          </a:prstGeom>
          <a:noFill/>
          <a:ln w="9525">
            <a:noFill/>
            <a:miter lim="800000"/>
            <a:headEnd/>
            <a:tailEnd/>
          </a:ln>
        </p:spPr>
        <p:txBody>
          <a:bodyPr wrap="square">
            <a:spAutoFit/>
          </a:bodyPr>
          <a:lstStyle/>
          <a:p>
            <a:r>
              <a:rPr lang="it-IT" sz="2400" dirty="0">
                <a:solidFill>
                  <a:srgbClr val="002060"/>
                </a:solidFill>
                <a:latin typeface="Calibri" pitchFamily="34" charset="0"/>
                <a:cs typeface="Times New Roman" pitchFamily="18" charset="0"/>
              </a:rPr>
              <a:t>E’ l’energia posseduta da grandi masse d’acqua raccolte in un bacino o fluenti in fiumi o canali </a:t>
            </a:r>
          </a:p>
        </p:txBody>
      </p:sp>
      <p:cxnSp>
        <p:nvCxnSpPr>
          <p:cNvPr id="11" name="Connettore 2 10"/>
          <p:cNvCxnSpPr/>
          <p:nvPr/>
        </p:nvCxnSpPr>
        <p:spPr>
          <a:xfrm rot="10800000" flipV="1">
            <a:off x="5000625" y="4643438"/>
            <a:ext cx="1285875" cy="500062"/>
          </a:xfrm>
          <a:prstGeom prst="straightConnector1">
            <a:avLst/>
          </a:prstGeom>
          <a:ln w="190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30" name="CasellaDiTesto 11"/>
          <p:cNvSpPr txBox="1">
            <a:spLocks noChangeArrowheads="1"/>
          </p:cNvSpPr>
          <p:nvPr/>
        </p:nvSpPr>
        <p:spPr bwMode="auto">
          <a:xfrm>
            <a:off x="6357938" y="4357688"/>
            <a:ext cx="2376487" cy="400050"/>
          </a:xfrm>
          <a:prstGeom prst="rect">
            <a:avLst/>
          </a:prstGeom>
          <a:noFill/>
          <a:ln w="9525">
            <a:noFill/>
            <a:miter lim="800000"/>
            <a:headEnd/>
            <a:tailEnd/>
          </a:ln>
        </p:spPr>
        <p:txBody>
          <a:bodyPr wrap="none">
            <a:spAutoFit/>
          </a:bodyPr>
          <a:lstStyle/>
          <a:p>
            <a:r>
              <a:rPr lang="it-IT" sz="2000" b="1" dirty="0">
                <a:solidFill>
                  <a:srgbClr val="002060"/>
                </a:solidFill>
                <a:latin typeface="Calibri" pitchFamily="34" charset="0"/>
              </a:rPr>
              <a:t>Altezza piezometrica</a:t>
            </a:r>
          </a:p>
        </p:txBody>
      </p:sp>
      <p:cxnSp>
        <p:nvCxnSpPr>
          <p:cNvPr id="14" name="Connettore 2 13"/>
          <p:cNvCxnSpPr>
            <a:stCxn id="1032" idx="3"/>
          </p:cNvCxnSpPr>
          <p:nvPr/>
        </p:nvCxnSpPr>
        <p:spPr>
          <a:xfrm flipV="1">
            <a:off x="3032125" y="5643563"/>
            <a:ext cx="1111250" cy="342900"/>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32" name="CasellaDiTesto 14"/>
          <p:cNvSpPr txBox="1">
            <a:spLocks noChangeArrowheads="1"/>
          </p:cNvSpPr>
          <p:nvPr/>
        </p:nvSpPr>
        <p:spPr bwMode="auto">
          <a:xfrm>
            <a:off x="1000125" y="5786438"/>
            <a:ext cx="2032000" cy="400050"/>
          </a:xfrm>
          <a:prstGeom prst="rect">
            <a:avLst/>
          </a:prstGeom>
          <a:noFill/>
          <a:ln w="9525">
            <a:noFill/>
            <a:miter lim="800000"/>
            <a:headEnd/>
            <a:tailEnd/>
          </a:ln>
        </p:spPr>
        <p:txBody>
          <a:bodyPr wrap="none">
            <a:spAutoFit/>
          </a:bodyPr>
          <a:lstStyle/>
          <a:p>
            <a:r>
              <a:rPr lang="it-IT" sz="2000" b="1" dirty="0">
                <a:solidFill>
                  <a:srgbClr val="002060"/>
                </a:solidFill>
                <a:latin typeface="Calibri" pitchFamily="34" charset="0"/>
              </a:rPr>
              <a:t>Altezza</a:t>
            </a:r>
            <a:r>
              <a:rPr lang="it-IT" b="1" dirty="0">
                <a:solidFill>
                  <a:srgbClr val="002060"/>
                </a:solidFill>
                <a:latin typeface="Calibri" pitchFamily="34" charset="0"/>
              </a:rPr>
              <a:t> </a:t>
            </a:r>
            <a:r>
              <a:rPr lang="it-IT" sz="2000" b="1" dirty="0">
                <a:solidFill>
                  <a:srgbClr val="002060"/>
                </a:solidFill>
                <a:latin typeface="Calibri" pitchFamily="34" charset="0"/>
              </a:rPr>
              <a:t>geodetica</a:t>
            </a:r>
          </a:p>
        </p:txBody>
      </p:sp>
      <p:cxnSp>
        <p:nvCxnSpPr>
          <p:cNvPr id="17" name="Connettore 2 16"/>
          <p:cNvCxnSpPr/>
          <p:nvPr/>
        </p:nvCxnSpPr>
        <p:spPr>
          <a:xfrm rot="10800000">
            <a:off x="5929313" y="5500688"/>
            <a:ext cx="1000125" cy="1587"/>
          </a:xfrm>
          <a:prstGeom prst="straightConnector1">
            <a:avLst/>
          </a:prstGeom>
          <a:ln w="28575">
            <a:solidFill>
              <a:srgbClr val="FFFF00"/>
            </a:solidFill>
            <a:tailEnd type="arrow"/>
          </a:ln>
        </p:spPr>
        <p:style>
          <a:lnRef idx="1">
            <a:schemeClr val="accent2"/>
          </a:lnRef>
          <a:fillRef idx="0">
            <a:schemeClr val="accent2"/>
          </a:fillRef>
          <a:effectRef idx="0">
            <a:schemeClr val="accent2"/>
          </a:effectRef>
          <a:fontRef idx="minor">
            <a:schemeClr val="tx1"/>
          </a:fontRef>
        </p:style>
      </p:cxnSp>
      <p:sp>
        <p:nvSpPr>
          <p:cNvPr id="1034" name="CasellaDiTesto 18"/>
          <p:cNvSpPr txBox="1">
            <a:spLocks noChangeArrowheads="1"/>
          </p:cNvSpPr>
          <p:nvPr/>
        </p:nvSpPr>
        <p:spPr bwMode="auto">
          <a:xfrm>
            <a:off x="7143750" y="5286375"/>
            <a:ext cx="1820863" cy="400050"/>
          </a:xfrm>
          <a:prstGeom prst="rect">
            <a:avLst/>
          </a:prstGeom>
          <a:noFill/>
          <a:ln w="9525">
            <a:noFill/>
            <a:miter lim="800000"/>
            <a:headEnd/>
            <a:tailEnd/>
          </a:ln>
        </p:spPr>
        <p:txBody>
          <a:bodyPr wrap="none">
            <a:spAutoFit/>
          </a:bodyPr>
          <a:lstStyle/>
          <a:p>
            <a:r>
              <a:rPr lang="it-IT" sz="2000" b="1" dirty="0">
                <a:solidFill>
                  <a:srgbClr val="002060"/>
                </a:solidFill>
                <a:latin typeface="Calibri" pitchFamily="34" charset="0"/>
              </a:rPr>
              <a:t>Altezza cinetica</a:t>
            </a:r>
          </a:p>
        </p:txBody>
      </p:sp>
      <p:sp>
        <p:nvSpPr>
          <p:cNvPr id="1035" name="CasellaDiTesto 19"/>
          <p:cNvSpPr txBox="1">
            <a:spLocks noChangeArrowheads="1"/>
          </p:cNvSpPr>
          <p:nvPr/>
        </p:nvSpPr>
        <p:spPr bwMode="auto">
          <a:xfrm>
            <a:off x="31532" y="1802248"/>
            <a:ext cx="6319234" cy="2677656"/>
          </a:xfrm>
          <a:prstGeom prst="rect">
            <a:avLst/>
          </a:prstGeom>
          <a:noFill/>
          <a:ln w="38100">
            <a:solidFill>
              <a:srgbClr val="00B050"/>
            </a:solidFill>
            <a:miter lim="800000"/>
            <a:headEnd/>
            <a:tailEnd/>
          </a:ln>
        </p:spPr>
        <p:txBody>
          <a:bodyPr wrap="square">
            <a:spAutoFit/>
          </a:bodyPr>
          <a:lstStyle/>
          <a:p>
            <a:r>
              <a:rPr lang="it-IT" sz="2400" dirty="0">
                <a:solidFill>
                  <a:srgbClr val="002060"/>
                </a:solidFill>
                <a:latin typeface="Calibri" pitchFamily="34" charset="0"/>
                <a:cs typeface="Times New Roman" pitchFamily="18" charset="0"/>
              </a:rPr>
              <a:t>Si consideri una massa d’acqua dove indichiamo con: </a:t>
            </a:r>
          </a:p>
          <a:p>
            <a:r>
              <a:rPr lang="it-IT" sz="2400" b="1" dirty="0">
                <a:solidFill>
                  <a:srgbClr val="002060"/>
                </a:solidFill>
                <a:latin typeface="Calibri" pitchFamily="34" charset="0"/>
              </a:rPr>
              <a:t>ΔG</a:t>
            </a:r>
            <a:r>
              <a:rPr lang="it-IT" sz="2400" dirty="0">
                <a:solidFill>
                  <a:srgbClr val="002060"/>
                </a:solidFill>
                <a:latin typeface="Calibri" pitchFamily="34" charset="0"/>
              </a:rPr>
              <a:t>  il peso di una certa massa d’acqua</a:t>
            </a:r>
          </a:p>
          <a:p>
            <a:r>
              <a:rPr lang="it-IT" sz="2400" b="1" dirty="0">
                <a:solidFill>
                  <a:srgbClr val="002060"/>
                </a:solidFill>
                <a:latin typeface="Calibri" pitchFamily="34" charset="0"/>
              </a:rPr>
              <a:t>ϒ</a:t>
            </a:r>
            <a:r>
              <a:rPr lang="it-IT" sz="2400" dirty="0">
                <a:solidFill>
                  <a:srgbClr val="002060"/>
                </a:solidFill>
                <a:latin typeface="Calibri" pitchFamily="34" charset="0"/>
              </a:rPr>
              <a:t>  il peso specifico  = 9,81x10</a:t>
            </a:r>
            <a:r>
              <a:rPr lang="it-IT" sz="2400" baseline="30000" dirty="0">
                <a:solidFill>
                  <a:srgbClr val="002060"/>
                </a:solidFill>
                <a:latin typeface="Calibri" pitchFamily="34" charset="0"/>
              </a:rPr>
              <a:t>3</a:t>
            </a:r>
            <a:r>
              <a:rPr lang="it-IT" sz="2400" dirty="0">
                <a:solidFill>
                  <a:srgbClr val="002060"/>
                </a:solidFill>
                <a:latin typeface="Calibri" pitchFamily="34" charset="0"/>
              </a:rPr>
              <a:t> N/m</a:t>
            </a:r>
            <a:r>
              <a:rPr lang="it-IT" sz="2400" baseline="30000" dirty="0">
                <a:solidFill>
                  <a:srgbClr val="002060"/>
                </a:solidFill>
                <a:latin typeface="Calibri" pitchFamily="34" charset="0"/>
              </a:rPr>
              <a:t>2</a:t>
            </a:r>
            <a:r>
              <a:rPr lang="it-IT" sz="2400" dirty="0">
                <a:solidFill>
                  <a:srgbClr val="002060"/>
                </a:solidFill>
                <a:latin typeface="Calibri" pitchFamily="34" charset="0"/>
              </a:rPr>
              <a:t> </a:t>
            </a:r>
          </a:p>
          <a:p>
            <a:r>
              <a:rPr lang="it-IT" sz="2400" b="1" dirty="0">
                <a:solidFill>
                  <a:srgbClr val="002060"/>
                </a:solidFill>
                <a:latin typeface="Calibri" pitchFamily="34" charset="0"/>
              </a:rPr>
              <a:t>z</a:t>
            </a:r>
            <a:r>
              <a:rPr lang="it-IT" sz="2400" dirty="0">
                <a:solidFill>
                  <a:srgbClr val="002060"/>
                </a:solidFill>
                <a:latin typeface="Calibri" pitchFamily="34" charset="0"/>
              </a:rPr>
              <a:t>  l’altezza della massa d’acqua rispetto ad un piano di riferimento</a:t>
            </a:r>
          </a:p>
          <a:p>
            <a:r>
              <a:rPr lang="it-IT" sz="2400" b="1" dirty="0">
                <a:solidFill>
                  <a:srgbClr val="002060"/>
                </a:solidFill>
                <a:latin typeface="Calibri" pitchFamily="34" charset="0"/>
              </a:rPr>
              <a:t>v</a:t>
            </a:r>
            <a:r>
              <a:rPr lang="it-IT" sz="2400" dirty="0">
                <a:solidFill>
                  <a:srgbClr val="002060"/>
                </a:solidFill>
                <a:latin typeface="Calibri" pitchFamily="34" charset="0"/>
              </a:rPr>
              <a:t>  la velocità dell’acqua</a:t>
            </a:r>
          </a:p>
        </p:txBody>
      </p:sp>
      <p:cxnSp>
        <p:nvCxnSpPr>
          <p:cNvPr id="22" name="Connettore 2 21"/>
          <p:cNvCxnSpPr/>
          <p:nvPr/>
        </p:nvCxnSpPr>
        <p:spPr>
          <a:xfrm>
            <a:off x="2143125" y="4643438"/>
            <a:ext cx="1071563" cy="1587"/>
          </a:xfrm>
          <a:prstGeom prst="straightConnector1">
            <a:avLst/>
          </a:prstGeom>
          <a:ln w="28575">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037" name="CasellaDiTesto 22"/>
          <p:cNvSpPr txBox="1">
            <a:spLocks noChangeArrowheads="1"/>
          </p:cNvSpPr>
          <p:nvPr/>
        </p:nvSpPr>
        <p:spPr bwMode="auto">
          <a:xfrm>
            <a:off x="0" y="4500563"/>
            <a:ext cx="2190750" cy="708025"/>
          </a:xfrm>
          <a:prstGeom prst="rect">
            <a:avLst/>
          </a:prstGeom>
          <a:noFill/>
          <a:ln w="9525">
            <a:noFill/>
            <a:miter lim="800000"/>
            <a:headEnd/>
            <a:tailEnd/>
          </a:ln>
        </p:spPr>
        <p:txBody>
          <a:bodyPr wrap="none">
            <a:spAutoFit/>
          </a:bodyPr>
          <a:lstStyle/>
          <a:p>
            <a:r>
              <a:rPr lang="it-IT" sz="2000" b="1" dirty="0">
                <a:solidFill>
                  <a:srgbClr val="002060"/>
                </a:solidFill>
                <a:latin typeface="Calibri" pitchFamily="34" charset="0"/>
              </a:rPr>
              <a:t>Energia posseduta </a:t>
            </a:r>
          </a:p>
          <a:p>
            <a:r>
              <a:rPr lang="it-IT" sz="2000" b="1" dirty="0">
                <a:solidFill>
                  <a:srgbClr val="002060"/>
                </a:solidFill>
                <a:latin typeface="Calibri" pitchFamily="34" charset="0"/>
              </a:rPr>
              <a:t>dall’acqua</a:t>
            </a:r>
          </a:p>
        </p:txBody>
      </p:sp>
      <p:graphicFrame>
        <p:nvGraphicFramePr>
          <p:cNvPr id="1026" name="Object 1"/>
          <p:cNvGraphicFramePr>
            <a:graphicFrameLocks noChangeAspect="1"/>
          </p:cNvGraphicFramePr>
          <p:nvPr/>
        </p:nvGraphicFramePr>
        <p:xfrm>
          <a:off x="3357563" y="4429125"/>
          <a:ext cx="2571750" cy="1692275"/>
        </p:xfrm>
        <a:graphic>
          <a:graphicData uri="http://schemas.openxmlformats.org/presentationml/2006/ole">
            <mc:AlternateContent xmlns:mc="http://schemas.openxmlformats.org/markup-compatibility/2006">
              <mc:Choice xmlns:v="urn:schemas-microsoft-com:vml" Requires="v">
                <p:oleObj name="Equazione" r:id="rId2" imgW="1002960" imgH="660240" progId="Equation.3">
                  <p:embed/>
                </p:oleObj>
              </mc:Choice>
              <mc:Fallback>
                <p:oleObj name="Equazione" r:id="rId2" imgW="1002960" imgH="660240" progId="Equation.3">
                  <p:embed/>
                  <p:pic>
                    <p:nvPicPr>
                      <p:cNvPr id="1026"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563" y="4429125"/>
                        <a:ext cx="2571750" cy="169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Picture 2" descr="http://1.bp.blogspot.com/-sZIqjBV0DRY/TdZhjByEfhI/AAAAAAAAA5s/iApGecf_HIs/s1600/diga%2Bdelle%2Btre%2Bgole%2Bcina%2Belettricit%25C3%25A0%2Bsiccit%25C3%25A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305" y="849975"/>
            <a:ext cx="2695694" cy="25790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335514" y="3560410"/>
            <a:ext cx="2766538" cy="646331"/>
          </a:xfrm>
          <a:prstGeom prst="rect">
            <a:avLst/>
          </a:prstGeom>
          <a:noFill/>
        </p:spPr>
        <p:txBody>
          <a:bodyPr wrap="square" rtlCol="0">
            <a:spAutoFit/>
          </a:bodyPr>
          <a:lstStyle/>
          <a:p>
            <a:pPr algn="ctr"/>
            <a:r>
              <a:rPr lang="it-IT" b="1" i="1" dirty="0">
                <a:solidFill>
                  <a:srgbClr val="002060"/>
                </a:solidFill>
              </a:rPr>
              <a:t>Diga sullo YANGTSE. P</a:t>
            </a:r>
            <a:r>
              <a:rPr lang="it-IT" b="1" i="1" baseline="-25000" dirty="0">
                <a:solidFill>
                  <a:srgbClr val="002060"/>
                </a:solidFill>
              </a:rPr>
              <a:t>el</a:t>
            </a:r>
            <a:r>
              <a:rPr lang="it-IT" b="1" i="1" dirty="0">
                <a:solidFill>
                  <a:srgbClr val="002060"/>
                </a:solidFill>
              </a:rPr>
              <a:t>=22.4 GW</a:t>
            </a:r>
          </a:p>
        </p:txBody>
      </p:sp>
      <p:sp>
        <p:nvSpPr>
          <p:cNvPr id="18"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22</a:t>
            </a:fld>
            <a:endParaRPr lang="it-IT" dirty="0"/>
          </a:p>
        </p:txBody>
      </p:sp>
    </p:spTree>
    <p:extLst>
      <p:ext uri="{BB962C8B-B14F-4D97-AF65-F5344CB8AC3E}">
        <p14:creationId xmlns:p14="http://schemas.microsoft.com/office/powerpoint/2010/main" val="3731310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Energia Idroelettrica</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23</a:t>
            </a:fld>
            <a:endParaRPr lang="it-IT"/>
          </a:p>
        </p:txBody>
      </p:sp>
      <p:pic>
        <p:nvPicPr>
          <p:cNvPr id="4098" name="Picture 2"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8365"/>
            <a:ext cx="5796136" cy="2518249"/>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File:Turbina idroelettrica.jpg"/>
          <p:cNvPicPr>
            <a:picLocks noChangeAspect="1" noChangeArrowheads="1"/>
          </p:cNvPicPr>
          <p:nvPr/>
        </p:nvPicPr>
        <p:blipFill rotWithShape="1">
          <a:blip r:embed="rId3" cstate="print"/>
          <a:srcRect t="6349" r="8256"/>
          <a:stretch/>
        </p:blipFill>
        <p:spPr bwMode="auto">
          <a:xfrm>
            <a:off x="5578196" y="2808847"/>
            <a:ext cx="3577240" cy="3806749"/>
          </a:xfrm>
          <a:prstGeom prst="rect">
            <a:avLst/>
          </a:prstGeom>
          <a:noFill/>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0694"/>
            <a:ext cx="5427226" cy="2518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6136" y="776219"/>
            <a:ext cx="3294259" cy="203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565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Esempio Turbina Idroelettrica (Pelton)</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24</a:t>
            </a:fld>
            <a:endParaRPr lang="it-IT"/>
          </a:p>
        </p:txBody>
      </p:sp>
      <p:pic>
        <p:nvPicPr>
          <p:cNvPr id="7" name="Picture 7" descr="s_vs_pelton_schnitt_1_z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45" y="963793"/>
            <a:ext cx="3672979" cy="310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DSC00252_Pelton_wheel%20(Small)"/>
          <p:cNvPicPr>
            <a:picLocks noChangeAspect="1" noChangeArrowheads="1"/>
          </p:cNvPicPr>
          <p:nvPr/>
        </p:nvPicPr>
        <p:blipFill rotWithShape="1">
          <a:blip r:embed="rId3">
            <a:extLst>
              <a:ext uri="{28A0092B-C50C-407E-A947-70E740481C1C}">
                <a14:useLocalDpi xmlns:a14="http://schemas.microsoft.com/office/drawing/2010/main" val="0"/>
              </a:ext>
            </a:extLst>
          </a:blip>
          <a:srcRect l="6400" t="7277" b="7191"/>
          <a:stretch/>
        </p:blipFill>
        <p:spPr bwMode="auto">
          <a:xfrm>
            <a:off x="5255630" y="4071303"/>
            <a:ext cx="2044123" cy="234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888" y="4096197"/>
            <a:ext cx="3095646" cy="2321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269" t="15352" r="3269"/>
          <a:stretch/>
        </p:blipFill>
        <p:spPr bwMode="auto">
          <a:xfrm>
            <a:off x="4355976" y="908757"/>
            <a:ext cx="4320480" cy="3162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0039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olo 1"/>
          <p:cNvSpPr>
            <a:spLocks noGrp="1"/>
          </p:cNvSpPr>
          <p:nvPr>
            <p:ph type="title"/>
          </p:nvPr>
        </p:nvSpPr>
        <p:spPr>
          <a:xfrm>
            <a:off x="719138" y="214313"/>
            <a:ext cx="5943600" cy="357187"/>
          </a:xfrm>
        </p:spPr>
        <p:txBody>
          <a:bodyPr/>
          <a:lstStyle/>
          <a:p>
            <a:r>
              <a:rPr lang="it-IT" altLang="it-IT"/>
              <a:t>Energia solare</a:t>
            </a:r>
          </a:p>
        </p:txBody>
      </p:sp>
      <p:sp>
        <p:nvSpPr>
          <p:cNvPr id="19459"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5A5CE67-3F73-4164-BECA-C2651C4F2EC5}" type="slidenum">
              <a:rPr lang="it-IT" altLang="it-IT" sz="1600" smtClean="0">
                <a:solidFill>
                  <a:srgbClr val="FF9900"/>
                </a:solidFill>
              </a:rPr>
              <a:pPr>
                <a:buFontTx/>
                <a:buNone/>
              </a:pPr>
              <a:t>25</a:t>
            </a:fld>
            <a:endParaRPr lang="it-IT" altLang="it-IT" sz="1600">
              <a:solidFill>
                <a:srgbClr val="FF9900"/>
              </a:solidFill>
            </a:endParaRPr>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836613"/>
            <a:ext cx="6985000" cy="5697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4226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5" name="Picture 3"/>
          <p:cNvPicPr>
            <a:picLocks noChangeAspect="1" noChangeArrowheads="1"/>
          </p:cNvPicPr>
          <p:nvPr/>
        </p:nvPicPr>
        <p:blipFill>
          <a:blip r:embed="rId2" cstate="print"/>
          <a:srcRect l="1508" t="8543" r="2010"/>
          <a:stretch>
            <a:fillRect/>
          </a:stretch>
        </p:blipFill>
        <p:spPr bwMode="auto">
          <a:xfrm>
            <a:off x="330350" y="841125"/>
            <a:ext cx="8568952" cy="5733607"/>
          </a:xfrm>
          <a:prstGeom prst="rect">
            <a:avLst/>
          </a:prstGeom>
          <a:noFill/>
          <a:ln w="9525">
            <a:noFill/>
            <a:miter lim="800000"/>
            <a:headEnd/>
            <a:tailEnd/>
          </a:ln>
          <a:effectLst/>
        </p:spPr>
      </p:pic>
      <p:sp>
        <p:nvSpPr>
          <p:cNvPr id="6" name="CasellaDiTesto 5"/>
          <p:cNvSpPr txBox="1"/>
          <p:nvPr/>
        </p:nvSpPr>
        <p:spPr>
          <a:xfrm>
            <a:off x="714348" y="0"/>
            <a:ext cx="7072362" cy="1200329"/>
          </a:xfrm>
          <a:prstGeom prst="rect">
            <a:avLst/>
          </a:prstGeom>
          <a:noFill/>
        </p:spPr>
        <p:txBody>
          <a:bodyPr wrap="square" rtlCol="0">
            <a:spAutoFit/>
          </a:bodyPr>
          <a:lstStyle/>
          <a:p>
            <a:endParaRPr lang="it-IT" b="1" dirty="0">
              <a:solidFill>
                <a:schemeClr val="accent6">
                  <a:lumMod val="50000"/>
                </a:schemeClr>
              </a:solidFill>
            </a:endParaRPr>
          </a:p>
          <a:p>
            <a:r>
              <a:rPr lang="it-IT" b="1" dirty="0">
                <a:solidFill>
                  <a:schemeClr val="accent6">
                    <a:lumMod val="50000"/>
                  </a:schemeClr>
                </a:solidFill>
              </a:rPr>
              <a:t>ENERGIA SOLARE</a:t>
            </a:r>
          </a:p>
          <a:p>
            <a:endParaRPr lang="it-IT" b="1" dirty="0">
              <a:solidFill>
                <a:schemeClr val="accent6">
                  <a:lumMod val="50000"/>
                </a:schemeClr>
              </a:solidFill>
            </a:endParaRPr>
          </a:p>
          <a:p>
            <a:endParaRPr lang="it-IT" b="1" dirty="0">
              <a:solidFill>
                <a:schemeClr val="accent6">
                  <a:lumMod val="50000"/>
                </a:schemeClr>
              </a:solidFill>
            </a:endParaRPr>
          </a:p>
        </p:txBody>
      </p:sp>
      <p:sp>
        <p:nvSpPr>
          <p:cNvPr id="7" name="Text Box 4"/>
          <p:cNvSpPr txBox="1">
            <a:spLocks noChangeArrowheads="1"/>
          </p:cNvSpPr>
          <p:nvPr/>
        </p:nvSpPr>
        <p:spPr bwMode="auto">
          <a:xfrm>
            <a:off x="1928794" y="6596390"/>
            <a:ext cx="2786082" cy="269304"/>
          </a:xfrm>
          <a:prstGeom prst="rect">
            <a:avLst/>
          </a:prstGeom>
          <a:solidFill>
            <a:schemeClr val="bg1"/>
          </a:solidFill>
          <a:ln w="9525" algn="ctr">
            <a:noFill/>
            <a:miter lim="800000"/>
            <a:headEnd/>
            <a:tailEnd/>
          </a:ln>
          <a:effectLst/>
        </p:spPr>
        <p:txBody>
          <a:bodyPr wrap="square">
            <a:spAutoFit/>
          </a:bodyPr>
          <a:lstStyle/>
          <a:p>
            <a:pPr marL="304800" indent="-304800">
              <a:spcBef>
                <a:spcPct val="50000"/>
              </a:spcBef>
            </a:pPr>
            <a:r>
              <a:rPr lang="it-IT" sz="1150" dirty="0">
                <a:solidFill>
                  <a:srgbClr val="003366"/>
                </a:solidFill>
              </a:rPr>
              <a:t>     Andrea Giostri – Claudio </a:t>
            </a:r>
            <a:r>
              <a:rPr lang="it-IT" sz="1150" dirty="0" err="1">
                <a:solidFill>
                  <a:srgbClr val="003366"/>
                </a:solidFill>
              </a:rPr>
              <a:t>Saccilotto</a:t>
            </a:r>
            <a:endParaRPr lang="it-IT" sz="1150" dirty="0">
              <a:solidFill>
                <a:srgbClr val="003366"/>
              </a:solidFill>
            </a:endParaRPr>
          </a:p>
        </p:txBody>
      </p:sp>
      <p:sp>
        <p:nvSpPr>
          <p:cNvPr id="5"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26</a:t>
            </a:fld>
            <a:endParaRPr lang="it-IT" dirty="0"/>
          </a:p>
        </p:txBody>
      </p:sp>
      <p:pic>
        <p:nvPicPr>
          <p:cNvPr id="2764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0757" y="3674193"/>
            <a:ext cx="3008545" cy="1983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280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olo 1"/>
          <p:cNvSpPr>
            <a:spLocks noGrp="1"/>
          </p:cNvSpPr>
          <p:nvPr>
            <p:ph type="title"/>
          </p:nvPr>
        </p:nvSpPr>
        <p:spPr>
          <a:xfrm>
            <a:off x="719138" y="214313"/>
            <a:ext cx="7021512" cy="334962"/>
          </a:xfrm>
        </p:spPr>
        <p:txBody>
          <a:bodyPr/>
          <a:lstStyle/>
          <a:p>
            <a:r>
              <a:rPr lang="it-IT" altLang="it-IT"/>
              <a:t>Tipologie di sfruttamento dell’energia solare</a:t>
            </a:r>
          </a:p>
        </p:txBody>
      </p:sp>
      <p:sp>
        <p:nvSpPr>
          <p:cNvPr id="22531"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5258533F-031C-485D-830D-202E007D0798}" type="slidenum">
              <a:rPr lang="it-IT" altLang="it-IT" sz="1600" smtClean="0">
                <a:solidFill>
                  <a:srgbClr val="FF9900"/>
                </a:solidFill>
              </a:rPr>
              <a:pPr>
                <a:buFontTx/>
                <a:buNone/>
              </a:pPr>
              <a:t>27</a:t>
            </a:fld>
            <a:endParaRPr lang="it-IT" altLang="it-IT" sz="1600">
              <a:solidFill>
                <a:srgbClr val="FF9900"/>
              </a:solidFill>
            </a:endParaRPr>
          </a:p>
        </p:txBody>
      </p:sp>
      <p:sp>
        <p:nvSpPr>
          <p:cNvPr id="4" name="Content Placeholder 3"/>
          <p:cNvSpPr txBox="1">
            <a:spLocks/>
          </p:cNvSpPr>
          <p:nvPr/>
        </p:nvSpPr>
        <p:spPr>
          <a:xfrm>
            <a:off x="198438" y="2057400"/>
            <a:ext cx="2573337" cy="576263"/>
          </a:xfrm>
          <a:prstGeom prst="rect">
            <a:avLst/>
          </a:prstGeom>
          <a:noFill/>
        </p:spPr>
        <p:txBody>
          <a:bodyPr>
            <a:normAutofit/>
          </a:bodyPr>
          <a:lstStyle/>
          <a:p>
            <a:pPr indent="-342900" algn="just" eaLnBrk="1" fontAlgn="auto" hangingPunct="1">
              <a:spcAft>
                <a:spcPts val="0"/>
              </a:spcAft>
              <a:buFont typeface="Arial" pitchFamily="34" charset="0"/>
              <a:buNone/>
              <a:defRPr/>
            </a:pPr>
            <a:r>
              <a:rPr lang="it-IT" b="1" i="1" dirty="0">
                <a:solidFill>
                  <a:srgbClr val="007A37"/>
                </a:solidFill>
                <a:latin typeface="+mn-lt"/>
              </a:rPr>
              <a:t>FOTOVOLTAICO</a:t>
            </a:r>
            <a:endParaRPr lang="en-US" sz="1800" b="1" i="1" dirty="0">
              <a:solidFill>
                <a:srgbClr val="007A37"/>
              </a:solidFill>
              <a:latin typeface="+mn-lt"/>
            </a:endParaRPr>
          </a:p>
        </p:txBody>
      </p:sp>
      <p:sp>
        <p:nvSpPr>
          <p:cNvPr id="5" name="Down Arrow 14"/>
          <p:cNvSpPr/>
          <p:nvPr/>
        </p:nvSpPr>
        <p:spPr>
          <a:xfrm rot="3013441">
            <a:off x="749300" y="2490788"/>
            <a:ext cx="446087" cy="420688"/>
          </a:xfrm>
          <a:prstGeom prst="downArrow">
            <a:avLst>
              <a:gd name="adj1" fmla="val 47010"/>
              <a:gd name="adj2" fmla="val 50000"/>
            </a:avLst>
          </a:prstGeom>
          <a:solidFill>
            <a:srgbClr val="00B05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B050"/>
              </a:solidFill>
            </a:endParaRPr>
          </a:p>
        </p:txBody>
      </p:sp>
      <p:sp>
        <p:nvSpPr>
          <p:cNvPr id="6" name="Content Placeholder 3"/>
          <p:cNvSpPr txBox="1">
            <a:spLocks/>
          </p:cNvSpPr>
          <p:nvPr/>
        </p:nvSpPr>
        <p:spPr>
          <a:xfrm>
            <a:off x="7164288" y="2093913"/>
            <a:ext cx="1955900" cy="760412"/>
          </a:xfrm>
          <a:prstGeom prst="rect">
            <a:avLst/>
          </a:prstGeom>
        </p:spPr>
        <p:txBody>
          <a:bodyPr/>
          <a:lstStyle/>
          <a:p>
            <a:pPr indent="-342900" algn="ctr" eaLnBrk="1" fontAlgn="auto" hangingPunct="1">
              <a:spcAft>
                <a:spcPts val="0"/>
              </a:spcAft>
              <a:buFont typeface="Arial" pitchFamily="34" charset="0"/>
              <a:buNone/>
              <a:defRPr/>
            </a:pPr>
            <a:r>
              <a:rPr lang="en-US" sz="2000" b="1" i="1" dirty="0">
                <a:solidFill>
                  <a:srgbClr val="C00000"/>
                </a:solidFill>
                <a:latin typeface="+mn-lt"/>
              </a:rPr>
              <a:t>COLLETTORI TERMICI</a:t>
            </a:r>
          </a:p>
        </p:txBody>
      </p:sp>
      <p:sp>
        <p:nvSpPr>
          <p:cNvPr id="7" name="Content Placeholder 3"/>
          <p:cNvSpPr txBox="1">
            <a:spLocks/>
          </p:cNvSpPr>
          <p:nvPr/>
        </p:nvSpPr>
        <p:spPr>
          <a:xfrm>
            <a:off x="3675063" y="2332038"/>
            <a:ext cx="2736850" cy="633412"/>
          </a:xfrm>
          <a:prstGeom prst="rect">
            <a:avLst/>
          </a:prstGeom>
        </p:spPr>
        <p:txBody>
          <a:bodyPr/>
          <a:lstStyle/>
          <a:p>
            <a:pPr indent="-342900" algn="ctr" eaLnBrk="1" fontAlgn="auto" hangingPunct="1">
              <a:spcAft>
                <a:spcPts val="0"/>
              </a:spcAft>
              <a:buFont typeface="Arial" pitchFamily="34" charset="0"/>
              <a:buNone/>
              <a:defRPr/>
            </a:pPr>
            <a:r>
              <a:rPr lang="en-US" sz="2000" b="1" i="1" dirty="0">
                <a:solidFill>
                  <a:srgbClr val="FF9933"/>
                </a:solidFill>
                <a:latin typeface="+mn-lt"/>
              </a:rPr>
              <a:t>SISTEMI TERMODINAMICI</a:t>
            </a:r>
            <a:endParaRPr lang="en-US" sz="2000" b="1" i="1" dirty="0">
              <a:solidFill>
                <a:srgbClr val="FF9933"/>
              </a:solidFill>
            </a:endParaRPr>
          </a:p>
        </p:txBody>
      </p:sp>
      <p:sp>
        <p:nvSpPr>
          <p:cNvPr id="8" name="Content Placeholder 3"/>
          <p:cNvSpPr txBox="1">
            <a:spLocks/>
          </p:cNvSpPr>
          <p:nvPr/>
        </p:nvSpPr>
        <p:spPr bwMode="auto">
          <a:xfrm>
            <a:off x="3236913" y="3538538"/>
            <a:ext cx="18700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42900">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eaLnBrk="1" hangingPunct="1">
              <a:buFontTx/>
              <a:buNone/>
            </a:pPr>
            <a:r>
              <a:rPr lang="en-US" altLang="it-IT" sz="1400" b="1" i="1">
                <a:solidFill>
                  <a:srgbClr val="FF9933"/>
                </a:solidFill>
              </a:rPr>
              <a:t>Concentrating Solar Power</a:t>
            </a:r>
          </a:p>
          <a:p>
            <a:pPr algn="ctr" eaLnBrk="1" hangingPunct="1">
              <a:buFontTx/>
              <a:buNone/>
            </a:pPr>
            <a:r>
              <a:rPr lang="en-US" altLang="it-IT" sz="1200" b="1" i="1">
                <a:solidFill>
                  <a:srgbClr val="FF9933"/>
                </a:solidFill>
              </a:rPr>
              <a:t>(CSP) </a:t>
            </a:r>
          </a:p>
        </p:txBody>
      </p:sp>
      <p:sp>
        <p:nvSpPr>
          <p:cNvPr id="9" name="Content Placeholder 3"/>
          <p:cNvSpPr txBox="1">
            <a:spLocks/>
          </p:cNvSpPr>
          <p:nvPr/>
        </p:nvSpPr>
        <p:spPr>
          <a:xfrm>
            <a:off x="4932363" y="3675063"/>
            <a:ext cx="2384425" cy="792162"/>
          </a:xfrm>
          <a:prstGeom prst="rect">
            <a:avLst/>
          </a:prstGeom>
        </p:spPr>
        <p:txBody>
          <a:bodyPr/>
          <a:lstStyle/>
          <a:p>
            <a:pPr indent="-342900" algn="ctr" eaLnBrk="1" fontAlgn="auto" hangingPunct="1">
              <a:spcAft>
                <a:spcPts val="0"/>
              </a:spcAft>
              <a:buFont typeface="Arial" pitchFamily="34" charset="0"/>
              <a:buNone/>
              <a:defRPr/>
            </a:pPr>
            <a:r>
              <a:rPr lang="en-US" sz="1400" b="1" i="1" dirty="0" err="1">
                <a:solidFill>
                  <a:srgbClr val="FF9933"/>
                </a:solidFill>
                <a:latin typeface="+mn-lt"/>
              </a:rPr>
              <a:t>Systemi</a:t>
            </a:r>
            <a:r>
              <a:rPr lang="en-US" sz="1400" b="1" i="1" dirty="0">
                <a:solidFill>
                  <a:srgbClr val="FF9933"/>
                </a:solidFill>
                <a:latin typeface="+mn-lt"/>
              </a:rPr>
              <a:t> </a:t>
            </a:r>
            <a:r>
              <a:rPr lang="en-US" sz="1400" b="1" i="1" dirty="0" err="1">
                <a:solidFill>
                  <a:srgbClr val="FF9933"/>
                </a:solidFill>
                <a:latin typeface="+mn-lt"/>
              </a:rPr>
              <a:t>senza</a:t>
            </a:r>
            <a:r>
              <a:rPr lang="en-US" sz="1400" b="1" i="1" dirty="0">
                <a:solidFill>
                  <a:srgbClr val="FF9933"/>
                </a:solidFill>
                <a:latin typeface="+mn-lt"/>
              </a:rPr>
              <a:t> </a:t>
            </a:r>
            <a:r>
              <a:rPr lang="en-US" sz="1400" b="1" i="1" dirty="0" err="1">
                <a:solidFill>
                  <a:srgbClr val="FF9933"/>
                </a:solidFill>
                <a:latin typeface="+mn-lt"/>
              </a:rPr>
              <a:t>concentrazione</a:t>
            </a:r>
            <a:endParaRPr lang="en-US" sz="1400" b="1" i="1" dirty="0">
              <a:solidFill>
                <a:srgbClr val="FF9933"/>
              </a:solidFill>
              <a:latin typeface="+mn-lt"/>
            </a:endParaRPr>
          </a:p>
        </p:txBody>
      </p:sp>
      <p:sp>
        <p:nvSpPr>
          <p:cNvPr id="10" name="TextBox 28"/>
          <p:cNvSpPr txBox="1">
            <a:spLocks noChangeArrowheads="1"/>
          </p:cNvSpPr>
          <p:nvPr/>
        </p:nvSpPr>
        <p:spPr bwMode="auto">
          <a:xfrm>
            <a:off x="71438" y="6089650"/>
            <a:ext cx="7324725" cy="400050"/>
          </a:xfrm>
          <a:prstGeom prst="rect">
            <a:avLst/>
          </a:prstGeom>
          <a:noFill/>
          <a:ln w="28575">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u="sng" dirty="0">
                <a:solidFill>
                  <a:srgbClr val="0000FF"/>
                </a:solidFill>
              </a:rPr>
              <a:t>ENERGIA ELETTRIXA</a:t>
            </a:r>
          </a:p>
        </p:txBody>
      </p:sp>
      <p:sp>
        <p:nvSpPr>
          <p:cNvPr id="11" name="TextBox 29"/>
          <p:cNvSpPr txBox="1">
            <a:spLocks noChangeArrowheads="1"/>
          </p:cNvSpPr>
          <p:nvPr/>
        </p:nvSpPr>
        <p:spPr bwMode="auto">
          <a:xfrm>
            <a:off x="7451725" y="5818188"/>
            <a:ext cx="1604963" cy="707886"/>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it-IT" altLang="it-IT" b="1" u="sng" dirty="0">
                <a:solidFill>
                  <a:srgbClr val="C00000"/>
                </a:solidFill>
              </a:rPr>
              <a:t>ENERGIA TERMICA</a:t>
            </a:r>
            <a:endParaRPr lang="en-US" altLang="it-IT" b="1" u="sng" dirty="0">
              <a:solidFill>
                <a:srgbClr val="C00000"/>
              </a:solidFill>
            </a:endParaRPr>
          </a:p>
        </p:txBody>
      </p:sp>
      <p:cxnSp>
        <p:nvCxnSpPr>
          <p:cNvPr id="12" name="Straight Arrow Connector 33"/>
          <p:cNvCxnSpPr>
            <a:stCxn id="23" idx="2"/>
          </p:cNvCxnSpPr>
          <p:nvPr/>
        </p:nvCxnSpPr>
        <p:spPr>
          <a:xfrm flipH="1">
            <a:off x="796925" y="5503863"/>
            <a:ext cx="0" cy="523875"/>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45"/>
          <p:cNvCxnSpPr/>
          <p:nvPr/>
        </p:nvCxnSpPr>
        <p:spPr>
          <a:xfrm>
            <a:off x="7884368" y="4173538"/>
            <a:ext cx="0" cy="1620837"/>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Down Arrow 47"/>
          <p:cNvSpPr/>
          <p:nvPr/>
        </p:nvSpPr>
        <p:spPr>
          <a:xfrm rot="2492210">
            <a:off x="4265613" y="3049588"/>
            <a:ext cx="385762" cy="427037"/>
          </a:xfrm>
          <a:prstGeom prst="downArrow">
            <a:avLst>
              <a:gd name="adj1" fmla="val 47010"/>
              <a:gd name="adj2" fmla="val 50000"/>
            </a:avLst>
          </a:prstGeom>
          <a:solidFill>
            <a:srgbClr val="FF993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p>
        </p:txBody>
      </p:sp>
      <p:sp>
        <p:nvSpPr>
          <p:cNvPr id="15" name="Down Arrow 48"/>
          <p:cNvSpPr/>
          <p:nvPr/>
        </p:nvSpPr>
        <p:spPr>
          <a:xfrm rot="19141214">
            <a:off x="5522913" y="3006725"/>
            <a:ext cx="385762" cy="428625"/>
          </a:xfrm>
          <a:prstGeom prst="downArrow">
            <a:avLst>
              <a:gd name="adj1" fmla="val 47010"/>
              <a:gd name="adj2" fmla="val 50000"/>
            </a:avLst>
          </a:prstGeom>
          <a:solidFill>
            <a:srgbClr val="FF993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p>
        </p:txBody>
      </p:sp>
      <p:sp>
        <p:nvSpPr>
          <p:cNvPr id="16" name="Content Placeholder 3"/>
          <p:cNvSpPr txBox="1">
            <a:spLocks/>
          </p:cNvSpPr>
          <p:nvPr/>
        </p:nvSpPr>
        <p:spPr>
          <a:xfrm>
            <a:off x="-108520" y="3079750"/>
            <a:ext cx="1743645" cy="817563"/>
          </a:xfrm>
          <a:prstGeom prst="rect">
            <a:avLst/>
          </a:prstGeom>
          <a:noFill/>
        </p:spPr>
        <p:txBody>
          <a:bodyPr/>
          <a:lstStyle/>
          <a:p>
            <a:pPr indent="-342900" eaLnBrk="1" fontAlgn="auto" hangingPunct="1">
              <a:spcAft>
                <a:spcPts val="0"/>
              </a:spcAft>
              <a:buFont typeface="Arial" pitchFamily="34" charset="0"/>
              <a:buNone/>
              <a:defRPr/>
            </a:pPr>
            <a:r>
              <a:rPr lang="en-US" sz="1200" b="1" i="1" dirty="0" err="1">
                <a:solidFill>
                  <a:srgbClr val="007A37"/>
                </a:solidFill>
              </a:rPr>
              <a:t>Sistemi</a:t>
            </a:r>
            <a:r>
              <a:rPr lang="en-US" sz="1200" b="1" i="1" dirty="0">
                <a:solidFill>
                  <a:srgbClr val="007A37"/>
                </a:solidFill>
              </a:rPr>
              <a:t> </a:t>
            </a:r>
            <a:r>
              <a:rPr lang="en-US" sz="1200" b="1" i="1" dirty="0" err="1">
                <a:solidFill>
                  <a:srgbClr val="007A37"/>
                </a:solidFill>
              </a:rPr>
              <a:t>senza</a:t>
            </a:r>
            <a:r>
              <a:rPr lang="en-US" sz="1200" b="1" i="1" dirty="0">
                <a:solidFill>
                  <a:srgbClr val="007A37"/>
                </a:solidFill>
              </a:rPr>
              <a:t> </a:t>
            </a:r>
            <a:r>
              <a:rPr lang="en-US" sz="1200" b="1" i="1" dirty="0" err="1">
                <a:solidFill>
                  <a:srgbClr val="007A37"/>
                </a:solidFill>
              </a:rPr>
              <a:t>concentrazione</a:t>
            </a:r>
            <a:r>
              <a:rPr lang="en-US" sz="1200" b="1" i="1" dirty="0">
                <a:solidFill>
                  <a:srgbClr val="007A37"/>
                </a:solidFill>
              </a:rPr>
              <a:t> </a:t>
            </a:r>
            <a:r>
              <a:rPr lang="en-US" sz="1200" b="1" i="1" dirty="0">
                <a:solidFill>
                  <a:srgbClr val="007A37"/>
                </a:solidFill>
                <a:latin typeface="+mn-lt"/>
              </a:rPr>
              <a:t>(PV)</a:t>
            </a:r>
          </a:p>
        </p:txBody>
      </p:sp>
      <p:sp>
        <p:nvSpPr>
          <p:cNvPr id="17" name="Content Placeholder 3"/>
          <p:cNvSpPr txBox="1">
            <a:spLocks/>
          </p:cNvSpPr>
          <p:nvPr/>
        </p:nvSpPr>
        <p:spPr bwMode="auto">
          <a:xfrm>
            <a:off x="1635125" y="2933700"/>
            <a:ext cx="14557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42900">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just" eaLnBrk="1" hangingPunct="1">
              <a:buFontTx/>
              <a:buNone/>
            </a:pPr>
            <a:r>
              <a:rPr lang="en-US" altLang="it-IT" sz="1200" b="1" i="1" dirty="0">
                <a:solidFill>
                  <a:srgbClr val="007A37"/>
                </a:solidFill>
              </a:rPr>
              <a:t>Concentrating Photovoltaic</a:t>
            </a:r>
          </a:p>
          <a:p>
            <a:pPr algn="ctr" eaLnBrk="1" hangingPunct="1">
              <a:buFontTx/>
              <a:buNone/>
            </a:pPr>
            <a:r>
              <a:rPr lang="en-US" altLang="it-IT" sz="1200" b="1" i="1" dirty="0">
                <a:solidFill>
                  <a:srgbClr val="007A37"/>
                </a:solidFill>
              </a:rPr>
              <a:t>(CPV)</a:t>
            </a:r>
          </a:p>
        </p:txBody>
      </p:sp>
      <p:cxnSp>
        <p:nvCxnSpPr>
          <p:cNvPr id="18" name="Straight Arrow Connector 31"/>
          <p:cNvCxnSpPr>
            <a:stCxn id="22" idx="2"/>
          </p:cNvCxnSpPr>
          <p:nvPr/>
        </p:nvCxnSpPr>
        <p:spPr>
          <a:xfrm>
            <a:off x="2362200" y="5799138"/>
            <a:ext cx="0" cy="29051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32"/>
          <p:cNvCxnSpPr>
            <a:stCxn id="25" idx="2"/>
          </p:cNvCxnSpPr>
          <p:nvPr/>
        </p:nvCxnSpPr>
        <p:spPr>
          <a:xfrm>
            <a:off x="4152900" y="5808663"/>
            <a:ext cx="0" cy="269875"/>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35"/>
          <p:cNvCxnSpPr/>
          <p:nvPr/>
        </p:nvCxnSpPr>
        <p:spPr>
          <a:xfrm>
            <a:off x="6070600" y="5368925"/>
            <a:ext cx="0" cy="720725"/>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6163" y="2805113"/>
            <a:ext cx="1660525" cy="1368425"/>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2" descr="http://www.google.it/url?source=imglanding&amp;ct=img&amp;q=http://blog.vertography.com/wp-content/uploads/2008/08/p8310176.jpg&amp;sa=X&amp;ei=4ID6UNCODcHHtQaOhIEI&amp;ved=0CAsQ8wc&amp;usg=AFQjCNFj9BbCkDImiw88rYMGYaMwsnR0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5125" y="3856038"/>
            <a:ext cx="145573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3836988"/>
            <a:ext cx="14747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p:cNvPicPr>
            <a:picLocks noChangeAspect="1" noChangeArrowheads="1"/>
          </p:cNvPicPr>
          <p:nvPr/>
        </p:nvPicPr>
        <p:blipFill>
          <a:blip r:embed="rId5">
            <a:extLst>
              <a:ext uri="{28A0092B-C50C-407E-A947-70E740481C1C}">
                <a14:useLocalDpi xmlns:a14="http://schemas.microsoft.com/office/drawing/2010/main" val="0"/>
              </a:ext>
            </a:extLst>
          </a:blip>
          <a:srcRect l="8856" b="13509"/>
          <a:stretch>
            <a:fillRect/>
          </a:stretch>
        </p:blipFill>
        <p:spPr bwMode="auto">
          <a:xfrm>
            <a:off x="5292725" y="4389438"/>
            <a:ext cx="196056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0875" y="4360863"/>
            <a:ext cx="19256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Down Arrow 37"/>
          <p:cNvSpPr/>
          <p:nvPr/>
        </p:nvSpPr>
        <p:spPr>
          <a:xfrm rot="18772862">
            <a:off x="1602581" y="2491582"/>
            <a:ext cx="446087" cy="419100"/>
          </a:xfrm>
          <a:prstGeom prst="downArrow">
            <a:avLst>
              <a:gd name="adj1" fmla="val 47010"/>
              <a:gd name="adj2" fmla="val 50000"/>
            </a:avLst>
          </a:prstGeom>
          <a:solidFill>
            <a:srgbClr val="00B05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B050"/>
              </a:solidFill>
            </a:endParaRPr>
          </a:p>
        </p:txBody>
      </p:sp>
      <p:sp>
        <p:nvSpPr>
          <p:cNvPr id="22555" name="TextBox 41"/>
          <p:cNvSpPr txBox="1">
            <a:spLocks noChangeArrowheads="1"/>
          </p:cNvSpPr>
          <p:nvPr/>
        </p:nvSpPr>
        <p:spPr bwMode="auto">
          <a:xfrm>
            <a:off x="52388" y="904875"/>
            <a:ext cx="8985250" cy="585788"/>
          </a:xfrm>
          <a:prstGeom prst="rect">
            <a:avLst/>
          </a:prstGeom>
          <a:noFill/>
          <a:ln w="28575">
            <a:solidFill>
              <a:srgbClr val="FF0505"/>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sz="3200" b="1" u="sng" dirty="0">
                <a:solidFill>
                  <a:srgbClr val="FF0505"/>
                </a:solidFill>
              </a:rPr>
              <a:t>ENERGIA SOLARE</a:t>
            </a:r>
          </a:p>
        </p:txBody>
      </p:sp>
      <p:cxnSp>
        <p:nvCxnSpPr>
          <p:cNvPr id="28" name="Straight Arrow Connector 11"/>
          <p:cNvCxnSpPr>
            <a:cxnSpLocks noChangeShapeType="1"/>
          </p:cNvCxnSpPr>
          <p:nvPr/>
        </p:nvCxnSpPr>
        <p:spPr bwMode="auto">
          <a:xfrm flipH="1">
            <a:off x="1485900" y="1566863"/>
            <a:ext cx="0" cy="506412"/>
          </a:xfrm>
          <a:prstGeom prst="straightConnector1">
            <a:avLst/>
          </a:prstGeom>
          <a:noFill/>
          <a:ln w="57150" algn="ctr">
            <a:solidFill>
              <a:srgbClr val="007A37"/>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44"/>
          <p:cNvCxnSpPr>
            <a:cxnSpLocks noChangeShapeType="1"/>
          </p:cNvCxnSpPr>
          <p:nvPr/>
        </p:nvCxnSpPr>
        <p:spPr bwMode="auto">
          <a:xfrm>
            <a:off x="5043488" y="1566863"/>
            <a:ext cx="0" cy="779462"/>
          </a:xfrm>
          <a:prstGeom prst="straightConnector1">
            <a:avLst/>
          </a:prstGeom>
          <a:noFill/>
          <a:ln w="57150"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30" name="Straight Arrow Connector 49"/>
          <p:cNvCxnSpPr>
            <a:cxnSpLocks noChangeShapeType="1"/>
          </p:cNvCxnSpPr>
          <p:nvPr/>
        </p:nvCxnSpPr>
        <p:spPr bwMode="auto">
          <a:xfrm flipH="1">
            <a:off x="8243888" y="1587500"/>
            <a:ext cx="0" cy="506413"/>
          </a:xfrm>
          <a:prstGeom prst="straightConnector1">
            <a:avLst/>
          </a:prstGeom>
          <a:noFill/>
          <a:ln w="5715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31" name="Straight Arrow Connector 35"/>
          <p:cNvCxnSpPr/>
          <p:nvPr/>
        </p:nvCxnSpPr>
        <p:spPr>
          <a:xfrm flipV="1">
            <a:off x="8604448" y="5368925"/>
            <a:ext cx="0" cy="425451"/>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3" name="TextBox 29"/>
          <p:cNvSpPr txBox="1">
            <a:spLocks noChangeArrowheads="1"/>
          </p:cNvSpPr>
          <p:nvPr/>
        </p:nvSpPr>
        <p:spPr bwMode="auto">
          <a:xfrm>
            <a:off x="8007597" y="4788441"/>
            <a:ext cx="1136403" cy="584775"/>
          </a:xfrm>
          <a:prstGeom prst="rect">
            <a:avLst/>
          </a:prstGeom>
          <a:noFill/>
          <a:ln w="28575">
            <a:solidFill>
              <a:srgbClr val="0033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sz="1600" b="1" u="sng" dirty="0">
                <a:solidFill>
                  <a:schemeClr val="accent2">
                    <a:lumMod val="75000"/>
                  </a:schemeClr>
                </a:solidFill>
              </a:rPr>
              <a:t>SOLAR COOLING</a:t>
            </a:r>
          </a:p>
        </p:txBody>
      </p:sp>
    </p:spTree>
    <p:extLst>
      <p:ext uri="{BB962C8B-B14F-4D97-AF65-F5344CB8AC3E}">
        <p14:creationId xmlns:p14="http://schemas.microsoft.com/office/powerpoint/2010/main" val="2334750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par>
                                <p:cTn id="32" presetID="22" presetClass="entr" presetSubtype="4"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par>
                                <p:cTn id="52" presetID="22" presetClass="entr" presetSubtype="4"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par>
                                <p:cTn id="58" presetID="22" presetClass="entr" presetSubtype="4"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down)">
                                      <p:cBhvr>
                                        <p:cTn id="60" dur="500"/>
                                        <p:tgtEl>
                                          <p:spTgt spid="24"/>
                                        </p:tgtEl>
                                      </p:cBhvr>
                                    </p:animEffect>
                                  </p:childTnLst>
                                </p:cTn>
                              </p:par>
                              <p:par>
                                <p:cTn id="61" presetID="2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par>
                                <p:cTn id="64" presetID="22" presetClass="entr" presetSubtype="4"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down)">
                                      <p:cBhvr>
                                        <p:cTn id="77" dur="500"/>
                                        <p:tgtEl>
                                          <p:spTgt spid="11"/>
                                        </p:tgtEl>
                                      </p:cBhvr>
                                    </p:animEffect>
                                  </p:childTnLst>
                                </p:cTn>
                              </p:par>
                              <p:par>
                                <p:cTn id="78" presetID="22" presetClass="entr" presetSubtype="4" fill="hold"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wipe(down)">
                                      <p:cBhvr>
                                        <p:cTn id="80" dur="500"/>
                                        <p:tgtEl>
                                          <p:spTgt spid="13"/>
                                        </p:tgtEl>
                                      </p:cBhvr>
                                    </p:animEffect>
                                  </p:childTnLst>
                                </p:cTn>
                              </p:par>
                              <p:par>
                                <p:cTn id="81" presetID="22" presetClass="entr" presetSubtype="4"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down)">
                                      <p:cBhvr>
                                        <p:cTn id="83" dur="500"/>
                                        <p:tgtEl>
                                          <p:spTgt spid="21"/>
                                        </p:tgtEl>
                                      </p:cBhvr>
                                    </p:animEffect>
                                  </p:childTnLst>
                                </p:cTn>
                              </p:par>
                              <p:par>
                                <p:cTn id="84" presetID="22" presetClass="entr" presetSubtype="4"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down)">
                                      <p:cBhvr>
                                        <p:cTn id="86" dur="500"/>
                                        <p:tgtEl>
                                          <p:spTgt spid="30"/>
                                        </p:tgtEl>
                                      </p:cBhvr>
                                    </p:animEffect>
                                  </p:childTnLst>
                                </p:cTn>
                              </p:par>
                              <p:par>
                                <p:cTn id="87" presetID="22" presetClass="entr" presetSubtype="4"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down)">
                                      <p:cBhvr>
                                        <p:cTn id="89" dur="500"/>
                                        <p:tgtEl>
                                          <p:spTgt spid="31"/>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wipe(down)">
                                      <p:cBhvr>
                                        <p:cTn id="9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8" grpId="0"/>
      <p:bldP spid="9" grpId="0"/>
      <p:bldP spid="10" grpId="0" animBg="1"/>
      <p:bldP spid="11" grpId="0" animBg="1"/>
      <p:bldP spid="14" grpId="0" animBg="1"/>
      <p:bldP spid="15" grpId="0" animBg="1"/>
      <p:bldP spid="16" grpId="0"/>
      <p:bldP spid="17" grpId="0"/>
      <p:bldP spid="26"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asellaDiTesto 63"/>
          <p:cNvSpPr txBox="1"/>
          <p:nvPr/>
        </p:nvSpPr>
        <p:spPr>
          <a:xfrm>
            <a:off x="6858016" y="857232"/>
            <a:ext cx="8929718" cy="5632311"/>
          </a:xfrm>
          <a:prstGeom prst="rect">
            <a:avLst/>
          </a:prstGeom>
          <a:noFill/>
        </p:spPr>
        <p:txBody>
          <a:bodyPr wrap="square" rtlCol="0">
            <a:spAutoFit/>
          </a:bodyPr>
          <a:lstStyle/>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p:txBody>
      </p:sp>
      <p:sp>
        <p:nvSpPr>
          <p:cNvPr id="7" name="Text Box 4"/>
          <p:cNvSpPr txBox="1">
            <a:spLocks noChangeArrowheads="1"/>
          </p:cNvSpPr>
          <p:nvPr/>
        </p:nvSpPr>
        <p:spPr bwMode="auto">
          <a:xfrm>
            <a:off x="1928794" y="6596390"/>
            <a:ext cx="2786082" cy="269304"/>
          </a:xfrm>
          <a:prstGeom prst="rect">
            <a:avLst/>
          </a:prstGeom>
          <a:solidFill>
            <a:schemeClr val="bg1"/>
          </a:solidFill>
          <a:ln w="9525" algn="ctr">
            <a:noFill/>
            <a:miter lim="800000"/>
            <a:headEnd/>
            <a:tailEnd/>
          </a:ln>
          <a:effectLst/>
        </p:spPr>
        <p:txBody>
          <a:bodyPr wrap="square">
            <a:spAutoFit/>
          </a:bodyPr>
          <a:lstStyle/>
          <a:p>
            <a:pPr marL="304800" indent="-304800">
              <a:spcBef>
                <a:spcPct val="50000"/>
              </a:spcBef>
            </a:pPr>
            <a:r>
              <a:rPr lang="it-IT" sz="1150" dirty="0">
                <a:solidFill>
                  <a:schemeClr val="accent6">
                    <a:lumMod val="50000"/>
                  </a:schemeClr>
                </a:solidFill>
              </a:rPr>
              <a:t>     Andrea Giostri – Claudio </a:t>
            </a:r>
            <a:r>
              <a:rPr lang="it-IT" sz="1150" dirty="0" err="1">
                <a:solidFill>
                  <a:schemeClr val="accent6">
                    <a:lumMod val="50000"/>
                  </a:schemeClr>
                </a:solidFill>
              </a:rPr>
              <a:t>Saccilotto</a:t>
            </a:r>
            <a:endParaRPr lang="it-IT" sz="1150" dirty="0">
              <a:solidFill>
                <a:schemeClr val="accent6">
                  <a:lumMod val="50000"/>
                </a:schemeClr>
              </a:solidFill>
            </a:endParaRPr>
          </a:p>
        </p:txBody>
      </p:sp>
      <p:sp>
        <p:nvSpPr>
          <p:cNvPr id="4" name="CasellaDiTesto 3"/>
          <p:cNvSpPr txBox="1"/>
          <p:nvPr/>
        </p:nvSpPr>
        <p:spPr>
          <a:xfrm>
            <a:off x="642910" y="1000108"/>
            <a:ext cx="8143932" cy="830997"/>
          </a:xfrm>
          <a:prstGeom prst="rect">
            <a:avLst/>
          </a:prstGeom>
          <a:noFill/>
        </p:spPr>
        <p:txBody>
          <a:bodyPr wrap="square" rtlCol="0">
            <a:spAutoFit/>
          </a:bodyPr>
          <a:lstStyle/>
          <a:p>
            <a:r>
              <a:rPr lang="it-IT" sz="2400" dirty="0">
                <a:solidFill>
                  <a:schemeClr val="accent6">
                    <a:lumMod val="50000"/>
                  </a:schemeClr>
                </a:solidFill>
              </a:rPr>
              <a:t>							 </a:t>
            </a:r>
          </a:p>
          <a:p>
            <a:endParaRPr lang="it-IT" sz="2400" dirty="0">
              <a:solidFill>
                <a:schemeClr val="accent6">
                  <a:lumMod val="50000"/>
                </a:schemeClr>
              </a:solidFill>
            </a:endParaRPr>
          </a:p>
        </p:txBody>
      </p:sp>
      <p:sp>
        <p:nvSpPr>
          <p:cNvPr id="5" name="CasellaDiTesto 4"/>
          <p:cNvSpPr txBox="1"/>
          <p:nvPr/>
        </p:nvSpPr>
        <p:spPr>
          <a:xfrm>
            <a:off x="714348" y="0"/>
            <a:ext cx="7072362" cy="769441"/>
          </a:xfrm>
          <a:prstGeom prst="rect">
            <a:avLst/>
          </a:prstGeom>
          <a:noFill/>
        </p:spPr>
        <p:txBody>
          <a:bodyPr wrap="square" rtlCol="0">
            <a:spAutoFit/>
          </a:bodyPr>
          <a:lstStyle/>
          <a:p>
            <a:endParaRPr lang="it-IT" sz="2200" b="1" dirty="0">
              <a:solidFill>
                <a:schemeClr val="accent6">
                  <a:lumMod val="50000"/>
                </a:schemeClr>
              </a:solidFill>
            </a:endParaRPr>
          </a:p>
          <a:p>
            <a:r>
              <a:rPr lang="it-IT" sz="2200" b="1" dirty="0">
                <a:solidFill>
                  <a:schemeClr val="accent6">
                    <a:lumMod val="50000"/>
                  </a:schemeClr>
                </a:solidFill>
              </a:rPr>
              <a:t>Classificazione degli impianti solari termodinamici</a:t>
            </a:r>
          </a:p>
        </p:txBody>
      </p:sp>
      <p:sp>
        <p:nvSpPr>
          <p:cNvPr id="16" name="CasellaDiTesto 15"/>
          <p:cNvSpPr txBox="1"/>
          <p:nvPr/>
        </p:nvSpPr>
        <p:spPr>
          <a:xfrm>
            <a:off x="4378949" y="895729"/>
            <a:ext cx="3786214" cy="1446550"/>
          </a:xfrm>
          <a:prstGeom prst="rect">
            <a:avLst/>
          </a:prstGeom>
          <a:noFill/>
        </p:spPr>
        <p:txBody>
          <a:bodyPr wrap="square" rtlCol="0">
            <a:spAutoFit/>
          </a:bodyPr>
          <a:lstStyle/>
          <a:p>
            <a:pPr algn="ctr"/>
            <a:endParaRPr lang="it-IT" sz="2400" b="1" dirty="0">
              <a:solidFill>
                <a:schemeClr val="accent6">
                  <a:lumMod val="50000"/>
                </a:schemeClr>
              </a:solidFill>
            </a:endParaRPr>
          </a:p>
          <a:p>
            <a:pPr algn="ctr"/>
            <a:endParaRPr lang="it-IT" sz="2400" dirty="0">
              <a:solidFill>
                <a:schemeClr val="accent6">
                  <a:lumMod val="50000"/>
                </a:schemeClr>
              </a:solidFill>
            </a:endParaRPr>
          </a:p>
          <a:p>
            <a:pPr lvl="1" algn="ctr"/>
            <a:r>
              <a:rPr lang="it-IT" sz="2000" b="1" u="sng" dirty="0" err="1">
                <a:solidFill>
                  <a:schemeClr val="accent6">
                    <a:lumMod val="50000"/>
                  </a:schemeClr>
                </a:solidFill>
              </a:rPr>
              <a:t>Solar</a:t>
            </a:r>
            <a:r>
              <a:rPr lang="it-IT" sz="2000" b="1" u="sng" dirty="0">
                <a:solidFill>
                  <a:schemeClr val="accent6">
                    <a:lumMod val="50000"/>
                  </a:schemeClr>
                </a:solidFill>
              </a:rPr>
              <a:t> </a:t>
            </a:r>
            <a:r>
              <a:rPr lang="it-IT" sz="2000" b="1" u="sng" dirty="0" err="1">
                <a:solidFill>
                  <a:schemeClr val="accent6">
                    <a:lumMod val="50000"/>
                  </a:schemeClr>
                </a:solidFill>
              </a:rPr>
              <a:t>Pond</a:t>
            </a:r>
            <a:r>
              <a:rPr lang="it-IT" sz="2000" b="1" u="sng" dirty="0">
                <a:solidFill>
                  <a:schemeClr val="accent6">
                    <a:lumMod val="50000"/>
                  </a:schemeClr>
                </a:solidFill>
              </a:rPr>
              <a:t> </a:t>
            </a:r>
            <a:r>
              <a:rPr lang="it-IT" sz="2000" dirty="0">
                <a:solidFill>
                  <a:schemeClr val="accent6">
                    <a:lumMod val="50000"/>
                  </a:schemeClr>
                </a:solidFill>
              </a:rPr>
              <a:t>a </a:t>
            </a:r>
            <a:r>
              <a:rPr lang="it-IT" sz="2000" dirty="0" err="1">
                <a:solidFill>
                  <a:schemeClr val="accent6">
                    <a:lumMod val="50000"/>
                  </a:schemeClr>
                </a:solidFill>
              </a:rPr>
              <a:t>El</a:t>
            </a:r>
            <a:r>
              <a:rPr lang="it-IT" sz="2000" dirty="0">
                <a:solidFill>
                  <a:schemeClr val="accent6">
                    <a:lumMod val="50000"/>
                  </a:schemeClr>
                </a:solidFill>
              </a:rPr>
              <a:t> </a:t>
            </a:r>
            <a:r>
              <a:rPr lang="it-IT" sz="2000" dirty="0" err="1">
                <a:solidFill>
                  <a:schemeClr val="accent6">
                    <a:lumMod val="50000"/>
                  </a:schemeClr>
                </a:solidFill>
              </a:rPr>
              <a:t>Paso</a:t>
            </a:r>
            <a:r>
              <a:rPr lang="it-IT" sz="2000" dirty="0">
                <a:solidFill>
                  <a:schemeClr val="accent6">
                    <a:lumMod val="50000"/>
                  </a:schemeClr>
                </a:solidFill>
              </a:rPr>
              <a:t>, Texas (US)</a:t>
            </a:r>
          </a:p>
        </p:txBody>
      </p:sp>
      <p:pic>
        <p:nvPicPr>
          <p:cNvPr id="250882" name="Picture 2"/>
          <p:cNvPicPr>
            <a:picLocks noChangeAspect="1" noChangeArrowheads="1"/>
          </p:cNvPicPr>
          <p:nvPr/>
        </p:nvPicPr>
        <p:blipFill>
          <a:blip r:embed="rId3" cstate="print"/>
          <a:srcRect/>
          <a:stretch>
            <a:fillRect/>
          </a:stretch>
        </p:blipFill>
        <p:spPr bwMode="auto">
          <a:xfrm>
            <a:off x="1" y="1000109"/>
            <a:ext cx="4643438" cy="3000396"/>
          </a:xfrm>
          <a:prstGeom prst="rect">
            <a:avLst/>
          </a:prstGeom>
          <a:noFill/>
          <a:ln w="9525">
            <a:noFill/>
            <a:miter lim="800000"/>
            <a:headEnd/>
            <a:tailEnd/>
          </a:ln>
        </p:spPr>
      </p:pic>
      <p:pic>
        <p:nvPicPr>
          <p:cNvPr id="250883" name="Picture 3"/>
          <p:cNvPicPr>
            <a:picLocks noChangeAspect="1" noChangeArrowheads="1"/>
          </p:cNvPicPr>
          <p:nvPr/>
        </p:nvPicPr>
        <p:blipFill>
          <a:blip r:embed="rId4" cstate="print"/>
          <a:srcRect/>
          <a:stretch>
            <a:fillRect/>
          </a:stretch>
        </p:blipFill>
        <p:spPr bwMode="auto">
          <a:xfrm>
            <a:off x="4786314" y="3357258"/>
            <a:ext cx="4190998" cy="3138790"/>
          </a:xfrm>
          <a:prstGeom prst="rect">
            <a:avLst/>
          </a:prstGeom>
          <a:noFill/>
          <a:ln w="9525">
            <a:noFill/>
            <a:miter lim="800000"/>
            <a:headEnd/>
            <a:tailEnd/>
          </a:ln>
        </p:spPr>
      </p:pic>
      <p:sp>
        <p:nvSpPr>
          <p:cNvPr id="9" name="CasellaDiTesto 8"/>
          <p:cNvSpPr txBox="1"/>
          <p:nvPr/>
        </p:nvSpPr>
        <p:spPr>
          <a:xfrm>
            <a:off x="4857752" y="2643182"/>
            <a:ext cx="3429024" cy="707886"/>
          </a:xfrm>
          <a:prstGeom prst="rect">
            <a:avLst/>
          </a:prstGeom>
          <a:noFill/>
        </p:spPr>
        <p:txBody>
          <a:bodyPr wrap="square" rtlCol="0">
            <a:spAutoFit/>
          </a:bodyPr>
          <a:lstStyle/>
          <a:p>
            <a:pPr algn="r"/>
            <a:r>
              <a:rPr lang="it-IT" sz="2000" b="1" u="sng" dirty="0">
                <a:solidFill>
                  <a:srgbClr val="002060"/>
                </a:solidFill>
              </a:rPr>
              <a:t>Impianto ad effetto camino </a:t>
            </a:r>
            <a:r>
              <a:rPr lang="it-IT" sz="2000" dirty="0">
                <a:solidFill>
                  <a:srgbClr val="002060"/>
                </a:solidFill>
              </a:rPr>
              <a:t>a </a:t>
            </a:r>
            <a:r>
              <a:rPr lang="it-IT" sz="2000" dirty="0" err="1">
                <a:solidFill>
                  <a:srgbClr val="002060"/>
                </a:solidFill>
              </a:rPr>
              <a:t>Manzanares</a:t>
            </a:r>
            <a:r>
              <a:rPr lang="it-IT" sz="2000" dirty="0">
                <a:solidFill>
                  <a:srgbClr val="002060"/>
                </a:solidFill>
              </a:rPr>
              <a:t>, Spagna</a:t>
            </a:r>
          </a:p>
        </p:txBody>
      </p:sp>
      <p:pic>
        <p:nvPicPr>
          <p:cNvPr id="51201" name="Picture 1"/>
          <p:cNvPicPr>
            <a:picLocks noChangeAspect="1" noChangeArrowheads="1"/>
          </p:cNvPicPr>
          <p:nvPr/>
        </p:nvPicPr>
        <p:blipFill>
          <a:blip r:embed="rId5" cstate="print"/>
          <a:srcRect/>
          <a:stretch>
            <a:fillRect/>
          </a:stretch>
        </p:blipFill>
        <p:spPr bwMode="auto">
          <a:xfrm>
            <a:off x="263199" y="3971468"/>
            <a:ext cx="4380239" cy="2599941"/>
          </a:xfrm>
          <a:prstGeom prst="rect">
            <a:avLst/>
          </a:prstGeom>
          <a:noFill/>
          <a:ln w="9525">
            <a:noFill/>
            <a:miter lim="800000"/>
            <a:headEnd/>
            <a:tailEnd/>
          </a:ln>
          <a:effectLst/>
        </p:spPr>
      </p:pic>
      <p:sp>
        <p:nvSpPr>
          <p:cNvPr id="11" name="Text Box 4"/>
          <p:cNvSpPr txBox="1">
            <a:spLocks noChangeArrowheads="1"/>
          </p:cNvSpPr>
          <p:nvPr/>
        </p:nvSpPr>
        <p:spPr bwMode="auto">
          <a:xfrm>
            <a:off x="1907704" y="6597352"/>
            <a:ext cx="2786082" cy="269304"/>
          </a:xfrm>
          <a:prstGeom prst="rect">
            <a:avLst/>
          </a:prstGeom>
          <a:solidFill>
            <a:schemeClr val="bg1"/>
          </a:solidFill>
          <a:ln w="9525" algn="ctr">
            <a:noFill/>
            <a:miter lim="800000"/>
            <a:headEnd/>
            <a:tailEnd/>
          </a:ln>
          <a:effectLst/>
        </p:spPr>
        <p:txBody>
          <a:bodyPr wrap="square">
            <a:spAutoFit/>
          </a:bodyPr>
          <a:lstStyle/>
          <a:p>
            <a:pPr marL="304800" indent="-304800" algn="r">
              <a:spcBef>
                <a:spcPct val="50000"/>
              </a:spcBef>
            </a:pPr>
            <a:r>
              <a:rPr lang="it-IT" sz="1150" dirty="0">
                <a:solidFill>
                  <a:srgbClr val="003366"/>
                </a:solidFill>
              </a:rPr>
              <a:t>Paolo Silva</a:t>
            </a:r>
          </a:p>
        </p:txBody>
      </p:sp>
      <p:sp>
        <p:nvSpPr>
          <p:cNvPr id="12"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28</a:t>
            </a:fld>
            <a:endParaRPr lang="it-IT" dirty="0"/>
          </a:p>
        </p:txBody>
      </p:sp>
    </p:spTree>
    <p:extLst>
      <p:ext uri="{BB962C8B-B14F-4D97-AF65-F5344CB8AC3E}">
        <p14:creationId xmlns:p14="http://schemas.microsoft.com/office/powerpoint/2010/main" val="3063836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numero diapositiva 17"/>
          <p:cNvSpPr>
            <a:spLocks noGrp="1"/>
          </p:cNvSpPr>
          <p:nvPr>
            <p:ph type="sldNum" sz="quarter" idx="10"/>
          </p:nvPr>
        </p:nvSpPr>
        <p:spPr/>
        <p:txBody>
          <a:bodyPr/>
          <a:lstStyle/>
          <a:p>
            <a:fld id="{C01A5566-B6D6-4560-B0D2-04E4F2B44467}" type="slidenum">
              <a:rPr lang="it-IT" smtClean="0"/>
              <a:pPr/>
              <a:t>29</a:t>
            </a:fld>
            <a:endParaRPr lang="it-IT"/>
          </a:p>
        </p:txBody>
      </p:sp>
      <p:sp>
        <p:nvSpPr>
          <p:cNvPr id="19" name="CasellaDiTesto 18"/>
          <p:cNvSpPr txBox="1"/>
          <p:nvPr/>
        </p:nvSpPr>
        <p:spPr>
          <a:xfrm>
            <a:off x="714348" y="-99392"/>
            <a:ext cx="7637598" cy="769441"/>
          </a:xfrm>
          <a:prstGeom prst="rect">
            <a:avLst/>
          </a:prstGeom>
          <a:noFill/>
        </p:spPr>
        <p:txBody>
          <a:bodyPr wrap="square" rtlCol="0">
            <a:spAutoFit/>
          </a:bodyPr>
          <a:lstStyle/>
          <a:p>
            <a:endParaRPr lang="en-US" sz="2200" b="1" dirty="0">
              <a:solidFill>
                <a:schemeClr val="accent6">
                  <a:lumMod val="50000"/>
                </a:schemeClr>
              </a:solidFill>
            </a:endParaRPr>
          </a:p>
          <a:p>
            <a:r>
              <a:rPr lang="en-US" sz="2200" b="1" dirty="0">
                <a:solidFill>
                  <a:schemeClr val="accent6">
                    <a:lumMod val="50000"/>
                  </a:schemeClr>
                </a:solidFill>
                <a:latin typeface="Tahoma" pitchFamily="34" charset="0"/>
                <a:ea typeface="Tahoma" pitchFamily="34" charset="0"/>
                <a:cs typeface="Tahoma" pitchFamily="34" charset="0"/>
              </a:rPr>
              <a:t>Concentrating Solar Power (CSP)</a:t>
            </a:r>
          </a:p>
        </p:txBody>
      </p:sp>
      <p:sp>
        <p:nvSpPr>
          <p:cNvPr id="3" name="Rectangle 2"/>
          <p:cNvSpPr/>
          <p:nvPr/>
        </p:nvSpPr>
        <p:spPr>
          <a:xfrm>
            <a:off x="640279" y="886361"/>
            <a:ext cx="8122278" cy="1077218"/>
          </a:xfrm>
          <a:prstGeom prst="rect">
            <a:avLst/>
          </a:prstGeom>
        </p:spPr>
        <p:txBody>
          <a:bodyPr wrap="square">
            <a:spAutoFit/>
          </a:bodyPr>
          <a:lstStyle/>
          <a:p>
            <a:pPr algn="ctr"/>
            <a:r>
              <a:rPr lang="it-IT" sz="1600" b="1" i="1" dirty="0">
                <a:solidFill>
                  <a:srgbClr val="002060"/>
                </a:solidFill>
              </a:rPr>
              <a:t>“Concentrating solar power (CSP) producono EE convertendo la radiazione solare in calore ad alta temperatura attraverso diverse configurazioni di specchi concentratori. Il calore rappresenta la sorgente di calore di un ciclo termodinamico </a:t>
            </a:r>
            <a:r>
              <a:rPr lang="it-IT" sz="1600" b="1" i="1" dirty="0">
                <a:solidFill>
                  <a:srgbClr val="FF0000"/>
                </a:solidFill>
              </a:rPr>
              <a:t>”  TOT.INSTALLED POWER ~ 5 GW</a:t>
            </a:r>
          </a:p>
        </p:txBody>
      </p:sp>
      <p:pic>
        <p:nvPicPr>
          <p:cNvPr id="20" name="Picture 4"/>
          <p:cNvPicPr>
            <a:picLocks noChangeAspect="1" noChangeArrowheads="1"/>
          </p:cNvPicPr>
          <p:nvPr/>
        </p:nvPicPr>
        <p:blipFill>
          <a:blip r:embed="rId3" cstate="print"/>
          <a:srcRect/>
          <a:stretch>
            <a:fillRect/>
          </a:stretch>
        </p:blipFill>
        <p:spPr bwMode="auto">
          <a:xfrm>
            <a:off x="7076828" y="2662238"/>
            <a:ext cx="1872517" cy="1750820"/>
          </a:xfrm>
          <a:prstGeom prst="rect">
            <a:avLst/>
          </a:prstGeom>
          <a:noFill/>
          <a:ln w="38100">
            <a:solidFill>
              <a:srgbClr val="FFC000"/>
            </a:solidFill>
            <a:miter lim="800000"/>
            <a:headEnd/>
            <a:tailEnd/>
          </a:ln>
        </p:spPr>
      </p:pic>
      <p:pic>
        <p:nvPicPr>
          <p:cNvPr id="23" name="Picture 2"/>
          <p:cNvPicPr>
            <a:picLocks noChangeAspect="1" noChangeArrowheads="1"/>
          </p:cNvPicPr>
          <p:nvPr/>
        </p:nvPicPr>
        <p:blipFill>
          <a:blip r:embed="rId4" cstate="print"/>
          <a:srcRect/>
          <a:stretch>
            <a:fillRect/>
          </a:stretch>
        </p:blipFill>
        <p:spPr bwMode="auto">
          <a:xfrm>
            <a:off x="4662286" y="4579977"/>
            <a:ext cx="2646018" cy="1762761"/>
          </a:xfrm>
          <a:prstGeom prst="rect">
            <a:avLst/>
          </a:prstGeom>
          <a:noFill/>
          <a:ln w="38100">
            <a:solidFill>
              <a:srgbClr val="FFC000"/>
            </a:solidFill>
            <a:miter lim="800000"/>
            <a:headEnd/>
            <a:tailEnd/>
          </a:ln>
        </p:spPr>
      </p:pic>
      <p:graphicFrame>
        <p:nvGraphicFramePr>
          <p:cNvPr id="4" name="Tabella 3"/>
          <p:cNvGraphicFramePr>
            <a:graphicFrameLocks noGrp="1"/>
          </p:cNvGraphicFramePr>
          <p:nvPr>
            <p:extLst>
              <p:ext uri="{D42A27DB-BD31-4B8C-83A1-F6EECF244321}">
                <p14:modId xmlns:p14="http://schemas.microsoft.com/office/powerpoint/2010/main" val="2194526194"/>
              </p:ext>
            </p:extLst>
          </p:nvPr>
        </p:nvGraphicFramePr>
        <p:xfrm>
          <a:off x="106195" y="1988167"/>
          <a:ext cx="8919587" cy="4492342"/>
        </p:xfrm>
        <a:graphic>
          <a:graphicData uri="http://schemas.openxmlformats.org/drawingml/2006/table">
            <a:tbl>
              <a:tblPr firstRow="1" bandRow="1">
                <a:tableStyleId>{5C22544A-7EE6-4342-B048-85BDC9FD1C3A}</a:tableStyleId>
              </a:tblPr>
              <a:tblGrid>
                <a:gridCol w="442837">
                  <a:extLst>
                    <a:ext uri="{9D8B030D-6E8A-4147-A177-3AD203B41FA5}">
                      <a16:colId xmlns:a16="http://schemas.microsoft.com/office/drawing/2014/main" val="571904909"/>
                    </a:ext>
                  </a:extLst>
                </a:gridCol>
                <a:gridCol w="4022968">
                  <a:extLst>
                    <a:ext uri="{9D8B030D-6E8A-4147-A177-3AD203B41FA5}">
                      <a16:colId xmlns:a16="http://schemas.microsoft.com/office/drawing/2014/main" val="2766623028"/>
                    </a:ext>
                  </a:extLst>
                </a:gridCol>
                <a:gridCol w="4453782">
                  <a:extLst>
                    <a:ext uri="{9D8B030D-6E8A-4147-A177-3AD203B41FA5}">
                      <a16:colId xmlns:a16="http://schemas.microsoft.com/office/drawing/2014/main" val="2413635340"/>
                    </a:ext>
                  </a:extLst>
                </a:gridCol>
              </a:tblGrid>
              <a:tr h="593134">
                <a:tc>
                  <a:txBody>
                    <a:bodyPr/>
                    <a:lstStyle/>
                    <a:p>
                      <a:endParaRPr lang="it-IT" sz="1600" b="1" dirty="0">
                        <a:solidFill>
                          <a:srgbClr val="002060"/>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t-IT" sz="1600" dirty="0">
                          <a:solidFill>
                            <a:srgbClr val="002060"/>
                          </a:solidFill>
                        </a:rPr>
                        <a:t>Concentratori Lineari</a:t>
                      </a:r>
                    </a:p>
                    <a:p>
                      <a:pPr algn="ctr"/>
                      <a:r>
                        <a:rPr lang="it-IT" sz="1600" dirty="0">
                          <a:solidFill>
                            <a:srgbClr val="002060"/>
                          </a:solidFill>
                        </a:rPr>
                        <a:t> (1 </a:t>
                      </a:r>
                      <a:r>
                        <a:rPr lang="it-IT" sz="1600" dirty="0" err="1">
                          <a:solidFill>
                            <a:srgbClr val="002060"/>
                          </a:solidFill>
                        </a:rPr>
                        <a:t>axis</a:t>
                      </a:r>
                      <a:r>
                        <a:rPr lang="it-IT" sz="1600" dirty="0">
                          <a:solidFill>
                            <a:srgbClr val="002060"/>
                          </a:solidFill>
                        </a:rPr>
                        <a:t> </a:t>
                      </a:r>
                      <a:r>
                        <a:rPr lang="it-IT" sz="1600" dirty="0" err="1">
                          <a:solidFill>
                            <a:srgbClr val="002060"/>
                          </a:solidFill>
                        </a:rPr>
                        <a:t>tracking</a:t>
                      </a:r>
                      <a:r>
                        <a:rPr lang="it-IT" sz="1600" dirty="0">
                          <a:solidFill>
                            <a:srgbClr val="00206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t-IT" sz="1600" dirty="0">
                          <a:solidFill>
                            <a:srgbClr val="002060"/>
                          </a:solidFill>
                        </a:rPr>
                        <a:t>Concentratori Puntuali</a:t>
                      </a:r>
                    </a:p>
                    <a:p>
                      <a:pPr algn="ctr"/>
                      <a:r>
                        <a:rPr lang="it-IT" sz="1600" dirty="0">
                          <a:solidFill>
                            <a:srgbClr val="002060"/>
                          </a:solidFill>
                        </a:rPr>
                        <a:t> (2 </a:t>
                      </a:r>
                      <a:r>
                        <a:rPr lang="it-IT" sz="1600" dirty="0" err="1">
                          <a:solidFill>
                            <a:srgbClr val="002060"/>
                          </a:solidFill>
                        </a:rPr>
                        <a:t>axis</a:t>
                      </a:r>
                      <a:r>
                        <a:rPr lang="it-IT" sz="1600" dirty="0">
                          <a:solidFill>
                            <a:srgbClr val="002060"/>
                          </a:solidFill>
                        </a:rPr>
                        <a:t> </a:t>
                      </a:r>
                      <a:r>
                        <a:rPr lang="it-IT" sz="1600" dirty="0" err="1">
                          <a:solidFill>
                            <a:srgbClr val="002060"/>
                          </a:solidFill>
                        </a:rPr>
                        <a:t>tracking</a:t>
                      </a:r>
                      <a:r>
                        <a:rPr lang="it-IT" sz="1600" dirty="0">
                          <a:solidFill>
                            <a:srgbClr val="002060"/>
                          </a:solidFill>
                        </a:rPr>
                        <a:t>)</a:t>
                      </a:r>
                      <a:endParaRPr lang="it-IT"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84187"/>
                  </a:ext>
                </a:extLst>
              </a:tr>
              <a:tr h="1949604">
                <a:tc>
                  <a:txBody>
                    <a:bodyPr/>
                    <a:lstStyle/>
                    <a:p>
                      <a:r>
                        <a:rPr lang="it-IT" sz="1600" b="1" dirty="0" err="1">
                          <a:solidFill>
                            <a:srgbClr val="002060"/>
                          </a:solidFill>
                        </a:rPr>
                        <a:t>Continuos</a:t>
                      </a:r>
                      <a:r>
                        <a:rPr lang="it-IT" sz="1600" b="1" dirty="0">
                          <a:solidFill>
                            <a:srgbClr val="002060"/>
                          </a:solidFill>
                        </a:rPr>
                        <a:t> </a:t>
                      </a:r>
                      <a:r>
                        <a:rPr lang="it-IT" sz="1600" b="1" dirty="0" err="1">
                          <a:solidFill>
                            <a:srgbClr val="002060"/>
                          </a:solidFill>
                        </a:rPr>
                        <a:t>surface</a:t>
                      </a:r>
                      <a:endParaRPr lang="it-IT" sz="1600" b="1" dirty="0">
                        <a:solidFill>
                          <a:srgbClr val="002060"/>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it-IT"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it-IT"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1286798"/>
                  </a:ext>
                </a:extLst>
              </a:tr>
              <a:tr h="1949604">
                <a:tc>
                  <a:txBody>
                    <a:bodyPr/>
                    <a:lstStyle/>
                    <a:p>
                      <a:r>
                        <a:rPr lang="it-IT" sz="1600" b="1" dirty="0" err="1">
                          <a:solidFill>
                            <a:srgbClr val="002060"/>
                          </a:solidFill>
                        </a:rPr>
                        <a:t>Partitioned</a:t>
                      </a:r>
                      <a:r>
                        <a:rPr lang="it-IT" sz="1600" b="1" dirty="0">
                          <a:solidFill>
                            <a:srgbClr val="002060"/>
                          </a:solidFill>
                        </a:rPr>
                        <a:t> </a:t>
                      </a:r>
                      <a:r>
                        <a:rPr lang="it-IT" sz="1600" b="1" dirty="0" err="1">
                          <a:solidFill>
                            <a:srgbClr val="002060"/>
                          </a:solidFill>
                        </a:rPr>
                        <a:t>surface</a:t>
                      </a:r>
                      <a:endParaRPr lang="it-IT" sz="1600" b="1" dirty="0">
                        <a:solidFill>
                          <a:srgbClr val="002060"/>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it-IT"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it-IT"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9691747"/>
                  </a:ext>
                </a:extLst>
              </a:tr>
            </a:tbl>
          </a:graphicData>
        </a:graphic>
      </p:graphicFrame>
      <p:pic>
        <p:nvPicPr>
          <p:cNvPr id="24" name="Picture 3"/>
          <p:cNvPicPr>
            <a:picLocks noChangeAspect="1" noChangeArrowheads="1"/>
          </p:cNvPicPr>
          <p:nvPr/>
        </p:nvPicPr>
        <p:blipFill>
          <a:blip r:embed="rId5" cstate="print"/>
          <a:srcRect/>
          <a:stretch>
            <a:fillRect/>
          </a:stretch>
        </p:blipFill>
        <p:spPr bwMode="auto">
          <a:xfrm>
            <a:off x="640279" y="2663030"/>
            <a:ext cx="3794037" cy="1395811"/>
          </a:xfrm>
          <a:prstGeom prst="rect">
            <a:avLst/>
          </a:prstGeom>
          <a:noFill/>
          <a:ln w="38100">
            <a:solidFill>
              <a:srgbClr val="C00000"/>
            </a:solidFill>
            <a:miter lim="800000"/>
            <a:headEnd/>
            <a:tailEnd/>
          </a:ln>
        </p:spPr>
      </p:pic>
      <p:pic>
        <p:nvPicPr>
          <p:cNvPr id="26" name="Picture 5"/>
          <p:cNvPicPr>
            <a:picLocks noChangeAspect="1" noChangeArrowheads="1"/>
          </p:cNvPicPr>
          <p:nvPr/>
        </p:nvPicPr>
        <p:blipFill rotWithShape="1">
          <a:blip r:embed="rId6" cstate="print"/>
          <a:srcRect l="2661" t="2807" r="2741"/>
          <a:stretch/>
        </p:blipFill>
        <p:spPr bwMode="auto">
          <a:xfrm>
            <a:off x="622395" y="4584515"/>
            <a:ext cx="2653461" cy="1830246"/>
          </a:xfrm>
          <a:prstGeom prst="rect">
            <a:avLst/>
          </a:prstGeom>
          <a:noFill/>
          <a:ln w="38100">
            <a:solidFill>
              <a:srgbClr val="C00000"/>
            </a:solidFill>
            <a:miter lim="800000"/>
            <a:headEnd/>
            <a:tailEnd/>
          </a:ln>
        </p:spPr>
      </p:pic>
      <p:sp>
        <p:nvSpPr>
          <p:cNvPr id="5" name="Rettangolo 4"/>
          <p:cNvSpPr/>
          <p:nvPr/>
        </p:nvSpPr>
        <p:spPr>
          <a:xfrm>
            <a:off x="7363349" y="5102041"/>
            <a:ext cx="1680781" cy="646331"/>
          </a:xfrm>
          <a:prstGeom prst="rect">
            <a:avLst/>
          </a:prstGeom>
        </p:spPr>
        <p:txBody>
          <a:bodyPr wrap="none">
            <a:spAutoFit/>
          </a:bodyPr>
          <a:lstStyle/>
          <a:p>
            <a:pPr>
              <a:defRPr/>
            </a:pPr>
            <a:r>
              <a:rPr lang="en-US" sz="1800" b="1" dirty="0">
                <a:solidFill>
                  <a:srgbClr val="FFC000"/>
                </a:solidFill>
              </a:rPr>
              <a:t>Solar Towers </a:t>
            </a:r>
          </a:p>
          <a:p>
            <a:pPr>
              <a:defRPr/>
            </a:pPr>
            <a:r>
              <a:rPr lang="en-US" sz="1800" b="1" dirty="0">
                <a:solidFill>
                  <a:srgbClr val="FFC000"/>
                </a:solidFill>
                <a:sym typeface="Wingdings" pitchFamily="2" charset="2"/>
              </a:rPr>
              <a:t> </a:t>
            </a:r>
            <a:r>
              <a:rPr lang="en-US" sz="1800" i="1" dirty="0">
                <a:solidFill>
                  <a:srgbClr val="FFC000"/>
                </a:solidFill>
                <a:sym typeface="Wingdings" pitchFamily="2" charset="2"/>
              </a:rPr>
              <a:t>700 MW</a:t>
            </a:r>
            <a:endParaRPr lang="en-US" sz="1800" i="1" dirty="0">
              <a:solidFill>
                <a:srgbClr val="FFC000"/>
              </a:solidFill>
            </a:endParaRPr>
          </a:p>
        </p:txBody>
      </p:sp>
      <p:sp>
        <p:nvSpPr>
          <p:cNvPr id="6" name="Rettangolo 5"/>
          <p:cNvSpPr/>
          <p:nvPr/>
        </p:nvSpPr>
        <p:spPr>
          <a:xfrm>
            <a:off x="4860031" y="3105019"/>
            <a:ext cx="3041971" cy="701731"/>
          </a:xfrm>
          <a:prstGeom prst="rect">
            <a:avLst/>
          </a:prstGeom>
        </p:spPr>
        <p:txBody>
          <a:bodyPr wrap="square">
            <a:spAutoFit/>
          </a:bodyPr>
          <a:lstStyle/>
          <a:p>
            <a:pPr>
              <a:defRPr/>
            </a:pPr>
            <a:r>
              <a:rPr lang="en-US" sz="1800" b="1" dirty="0">
                <a:solidFill>
                  <a:srgbClr val="FFC000"/>
                </a:solidFill>
              </a:rPr>
              <a:t>Parabolic Dish </a:t>
            </a:r>
          </a:p>
          <a:p>
            <a:pPr>
              <a:defRPr/>
            </a:pPr>
            <a:r>
              <a:rPr lang="en-US" sz="1800" b="1" dirty="0">
                <a:solidFill>
                  <a:srgbClr val="FFC000"/>
                </a:solidFill>
              </a:rPr>
              <a:t> </a:t>
            </a:r>
            <a:r>
              <a:rPr lang="en-US" sz="1800" b="1" dirty="0">
                <a:solidFill>
                  <a:srgbClr val="FFC000"/>
                </a:solidFill>
                <a:sym typeface="Wingdings" pitchFamily="2" charset="2"/>
              </a:rPr>
              <a:t> </a:t>
            </a:r>
            <a:r>
              <a:rPr lang="en-US" sz="1800" i="1" dirty="0">
                <a:solidFill>
                  <a:srgbClr val="FFC000"/>
                </a:solidFill>
                <a:sym typeface="Wingdings" pitchFamily="2" charset="2"/>
              </a:rPr>
              <a:t>1.5 MW</a:t>
            </a:r>
            <a:endParaRPr lang="en-US" sz="1800" i="1" dirty="0">
              <a:solidFill>
                <a:srgbClr val="FFC000"/>
              </a:solidFill>
            </a:endParaRPr>
          </a:p>
        </p:txBody>
      </p:sp>
      <p:sp>
        <p:nvSpPr>
          <p:cNvPr id="7" name="Rettangolo 6"/>
          <p:cNvSpPr/>
          <p:nvPr/>
        </p:nvSpPr>
        <p:spPr>
          <a:xfrm>
            <a:off x="3275856" y="4615566"/>
            <a:ext cx="1331385" cy="1477328"/>
          </a:xfrm>
          <a:prstGeom prst="rect">
            <a:avLst/>
          </a:prstGeom>
        </p:spPr>
        <p:txBody>
          <a:bodyPr wrap="square">
            <a:spAutoFit/>
          </a:bodyPr>
          <a:lstStyle/>
          <a:p>
            <a:r>
              <a:rPr lang="en-US" sz="1800" b="1" dirty="0">
                <a:solidFill>
                  <a:srgbClr val="C00000"/>
                </a:solidFill>
              </a:rPr>
              <a:t>Linear Fresnel Reflectors (LFR) </a:t>
            </a:r>
            <a:r>
              <a:rPr lang="en-US" sz="1800" dirty="0">
                <a:solidFill>
                  <a:srgbClr val="C00000"/>
                </a:solidFill>
                <a:sym typeface="Wingdings" pitchFamily="2" charset="2"/>
              </a:rPr>
              <a:t> </a:t>
            </a:r>
            <a:r>
              <a:rPr lang="en-US" sz="1800" i="1" dirty="0">
                <a:solidFill>
                  <a:srgbClr val="C00000"/>
                </a:solidFill>
                <a:sym typeface="Wingdings" pitchFamily="2" charset="2"/>
              </a:rPr>
              <a:t>125 MW</a:t>
            </a:r>
            <a:endParaRPr lang="en-US" sz="1800" i="1" dirty="0">
              <a:solidFill>
                <a:srgbClr val="C00000"/>
              </a:solidFill>
            </a:endParaRPr>
          </a:p>
        </p:txBody>
      </p:sp>
      <p:sp>
        <p:nvSpPr>
          <p:cNvPr id="27" name="Rettangolo 26"/>
          <p:cNvSpPr/>
          <p:nvPr/>
        </p:nvSpPr>
        <p:spPr>
          <a:xfrm>
            <a:off x="539552" y="4107527"/>
            <a:ext cx="4659402" cy="369332"/>
          </a:xfrm>
          <a:prstGeom prst="rect">
            <a:avLst/>
          </a:prstGeom>
        </p:spPr>
        <p:txBody>
          <a:bodyPr wrap="square">
            <a:spAutoFit/>
          </a:bodyPr>
          <a:lstStyle/>
          <a:p>
            <a:r>
              <a:rPr lang="en-US" sz="1800" b="1" dirty="0">
                <a:solidFill>
                  <a:srgbClr val="C00000"/>
                </a:solidFill>
              </a:rPr>
              <a:t>Parabolic Trough (PT) </a:t>
            </a:r>
            <a:r>
              <a:rPr lang="en-US" sz="1800" b="1" dirty="0">
                <a:solidFill>
                  <a:srgbClr val="C00000"/>
                </a:solidFill>
                <a:sym typeface="Wingdings" pitchFamily="2" charset="2"/>
              </a:rPr>
              <a:t></a:t>
            </a:r>
            <a:r>
              <a:rPr lang="en-US" sz="1800" b="1" i="1" dirty="0">
                <a:solidFill>
                  <a:srgbClr val="C00000"/>
                </a:solidFill>
                <a:sym typeface="Wingdings" pitchFamily="2" charset="2"/>
              </a:rPr>
              <a:t> </a:t>
            </a:r>
            <a:r>
              <a:rPr lang="en-US" sz="1800" i="1" dirty="0">
                <a:solidFill>
                  <a:srgbClr val="C00000"/>
                </a:solidFill>
                <a:sym typeface="Wingdings" pitchFamily="2" charset="2"/>
              </a:rPr>
              <a:t>4000 MW</a:t>
            </a:r>
            <a:endParaRPr lang="en-US" sz="1800" i="1" dirty="0">
              <a:solidFill>
                <a:srgbClr val="C00000"/>
              </a:solidFill>
            </a:endParaRPr>
          </a:p>
        </p:txBody>
      </p:sp>
    </p:spTree>
    <p:extLst>
      <p:ext uri="{BB962C8B-B14F-4D97-AF65-F5344CB8AC3E}">
        <p14:creationId xmlns:p14="http://schemas.microsoft.com/office/powerpoint/2010/main" val="359539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91146" y="205939"/>
            <a:ext cx="7669286" cy="477813"/>
          </a:xfrm>
        </p:spPr>
        <p:txBody>
          <a:bodyPr/>
          <a:lstStyle/>
          <a:p>
            <a:r>
              <a:rPr lang="it-IT" dirty="0"/>
              <a:t>IMPIANTI PER </a:t>
            </a:r>
            <a:r>
              <a:rPr lang="it-IT" kern="1200" dirty="0">
                <a:solidFill>
                  <a:schemeClr val="accent6">
                    <a:lumMod val="50000"/>
                  </a:schemeClr>
                </a:solidFill>
                <a:latin typeface="Tahoma" pitchFamily="34" charset="0"/>
                <a:ea typeface="Tahoma" pitchFamily="34" charset="0"/>
                <a:cs typeface="Tahoma" pitchFamily="34" charset="0"/>
              </a:rPr>
              <a:t>GENERAZIONE</a:t>
            </a:r>
            <a:r>
              <a:rPr lang="it-IT" dirty="0"/>
              <a:t> ENERGIA ELETTRICA</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3</a:t>
            </a:fld>
            <a:endParaRPr lang="it-IT"/>
          </a:p>
        </p:txBody>
      </p:sp>
      <p:sp>
        <p:nvSpPr>
          <p:cNvPr id="6" name="Rettangolo 5"/>
          <p:cNvSpPr/>
          <p:nvPr/>
        </p:nvSpPr>
        <p:spPr bwMode="auto">
          <a:xfrm>
            <a:off x="395536" y="1628800"/>
            <a:ext cx="2016224" cy="1008112"/>
          </a:xfrm>
          <a:prstGeom prst="rect">
            <a:avLst/>
          </a:prstGeom>
          <a:gradFill>
            <a:gsLst>
              <a:gs pos="0">
                <a:srgbClr val="FFF200"/>
              </a:gs>
              <a:gs pos="45000">
                <a:srgbClr val="FF7A00"/>
              </a:gs>
              <a:gs pos="70000">
                <a:srgbClr val="FF0300"/>
              </a:gs>
              <a:gs pos="100000">
                <a:srgbClr val="4D0808"/>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7" name="Ovale 6"/>
          <p:cNvSpPr/>
          <p:nvPr/>
        </p:nvSpPr>
        <p:spPr bwMode="auto">
          <a:xfrm>
            <a:off x="683568" y="3429000"/>
            <a:ext cx="1512168" cy="1368152"/>
          </a:xfrm>
          <a:prstGeom prst="ellipse">
            <a:avLst/>
          </a:prstGeom>
          <a:gradFill>
            <a:gsLst>
              <a:gs pos="0">
                <a:srgbClr val="D6B19C"/>
              </a:gs>
              <a:gs pos="30000">
                <a:srgbClr val="D49E6C"/>
              </a:gs>
              <a:gs pos="70000">
                <a:srgbClr val="A65528"/>
              </a:gs>
              <a:gs pos="100000">
                <a:srgbClr val="663012"/>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dirty="0">
              <a:ln>
                <a:noFill/>
              </a:ln>
              <a:solidFill>
                <a:schemeClr val="tx1"/>
              </a:solidFill>
              <a:effectLst/>
              <a:latin typeface="Arial" charset="0"/>
            </a:endParaRPr>
          </a:p>
        </p:txBody>
      </p:sp>
      <p:sp>
        <p:nvSpPr>
          <p:cNvPr id="8" name="Rettangolo 7"/>
          <p:cNvSpPr/>
          <p:nvPr/>
        </p:nvSpPr>
        <p:spPr bwMode="auto">
          <a:xfrm>
            <a:off x="395536" y="5517232"/>
            <a:ext cx="2016224" cy="1008112"/>
          </a:xfrm>
          <a:prstGeom prst="rect">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cxnSp>
        <p:nvCxnSpPr>
          <p:cNvPr id="10" name="Connettore 2 9"/>
          <p:cNvCxnSpPr/>
          <p:nvPr/>
        </p:nvCxnSpPr>
        <p:spPr bwMode="auto">
          <a:xfrm>
            <a:off x="1403648" y="2636912"/>
            <a:ext cx="0" cy="864096"/>
          </a:xfrm>
          <a:prstGeom prst="straightConnector1">
            <a:avLst/>
          </a:prstGeom>
          <a:solidFill>
            <a:schemeClr val="accent1"/>
          </a:solidFill>
          <a:ln w="44450" cap="flat" cmpd="sng" algn="ctr">
            <a:solidFill>
              <a:srgbClr val="FF0000"/>
            </a:solidFill>
            <a:prstDash val="solid"/>
            <a:round/>
            <a:headEnd type="none" w="med" len="med"/>
            <a:tailEnd type="arrow"/>
          </a:ln>
          <a:effectLst/>
        </p:spPr>
      </p:cxnSp>
      <p:cxnSp>
        <p:nvCxnSpPr>
          <p:cNvPr id="11" name="Connettore 2 10"/>
          <p:cNvCxnSpPr/>
          <p:nvPr/>
        </p:nvCxnSpPr>
        <p:spPr bwMode="auto">
          <a:xfrm>
            <a:off x="1403648" y="4725144"/>
            <a:ext cx="0" cy="864096"/>
          </a:xfrm>
          <a:prstGeom prst="straightConnector1">
            <a:avLst/>
          </a:prstGeom>
          <a:solidFill>
            <a:schemeClr val="accent1"/>
          </a:solidFill>
          <a:ln w="44450" cap="flat" cmpd="sng" algn="ctr">
            <a:solidFill>
              <a:srgbClr val="00B0F0"/>
            </a:solidFill>
            <a:prstDash val="solid"/>
            <a:round/>
            <a:headEnd type="none" w="med" len="med"/>
            <a:tailEnd type="arrow"/>
          </a:ln>
          <a:effectLst/>
        </p:spPr>
      </p:cxnSp>
      <p:cxnSp>
        <p:nvCxnSpPr>
          <p:cNvPr id="15" name="Connettore 2 14"/>
          <p:cNvCxnSpPr/>
          <p:nvPr/>
        </p:nvCxnSpPr>
        <p:spPr bwMode="auto">
          <a:xfrm>
            <a:off x="2267744" y="4077072"/>
            <a:ext cx="1152128" cy="0"/>
          </a:xfrm>
          <a:prstGeom prst="straightConnector1">
            <a:avLst/>
          </a:prstGeom>
          <a:solidFill>
            <a:schemeClr val="accent1"/>
          </a:solidFill>
          <a:ln w="41275" cap="flat" cmpd="sng" algn="ctr">
            <a:solidFill>
              <a:schemeClr val="tx1"/>
            </a:solidFill>
            <a:prstDash val="solid"/>
            <a:round/>
            <a:headEnd type="none" w="med" len="med"/>
            <a:tailEnd type="arrow"/>
          </a:ln>
          <a:effectLst/>
        </p:spPr>
      </p:cxnSp>
      <p:sp>
        <p:nvSpPr>
          <p:cNvPr id="16" name="CasellaDiTesto 15"/>
          <p:cNvSpPr txBox="1"/>
          <p:nvPr/>
        </p:nvSpPr>
        <p:spPr>
          <a:xfrm>
            <a:off x="467544" y="1844824"/>
            <a:ext cx="1944216" cy="646331"/>
          </a:xfrm>
          <a:prstGeom prst="rect">
            <a:avLst/>
          </a:prstGeom>
          <a:noFill/>
        </p:spPr>
        <p:txBody>
          <a:bodyPr wrap="square" rtlCol="0">
            <a:spAutoFit/>
          </a:bodyPr>
          <a:lstStyle/>
          <a:p>
            <a:pPr algn="ctr"/>
            <a:r>
              <a:rPr lang="it-IT" b="1" dirty="0"/>
              <a:t>SERBATOIO </a:t>
            </a:r>
            <a:r>
              <a:rPr lang="it-IT" b="1" dirty="0" err="1"/>
              <a:t>DI</a:t>
            </a:r>
            <a:r>
              <a:rPr lang="it-IT" b="1" dirty="0"/>
              <a:t> CALORE T</a:t>
            </a:r>
            <a:r>
              <a:rPr lang="it-IT" sz="1400" b="1" dirty="0"/>
              <a:t>C</a:t>
            </a:r>
            <a:endParaRPr lang="it-IT" b="1" dirty="0"/>
          </a:p>
        </p:txBody>
      </p:sp>
      <p:sp>
        <p:nvSpPr>
          <p:cNvPr id="17" name="CasellaDiTesto 16"/>
          <p:cNvSpPr txBox="1"/>
          <p:nvPr/>
        </p:nvSpPr>
        <p:spPr>
          <a:xfrm>
            <a:off x="395536" y="5661248"/>
            <a:ext cx="1944216" cy="646331"/>
          </a:xfrm>
          <a:prstGeom prst="rect">
            <a:avLst/>
          </a:prstGeom>
          <a:noFill/>
        </p:spPr>
        <p:txBody>
          <a:bodyPr wrap="square" rtlCol="0">
            <a:spAutoFit/>
          </a:bodyPr>
          <a:lstStyle/>
          <a:p>
            <a:pPr algn="ctr"/>
            <a:r>
              <a:rPr lang="it-IT" b="1" dirty="0"/>
              <a:t>SERBATOIO </a:t>
            </a:r>
            <a:r>
              <a:rPr lang="it-IT" b="1" dirty="0" err="1"/>
              <a:t>DI</a:t>
            </a:r>
            <a:r>
              <a:rPr lang="it-IT" b="1" dirty="0"/>
              <a:t> CALORE T</a:t>
            </a:r>
            <a:r>
              <a:rPr lang="it-IT" sz="1400" b="1" dirty="0"/>
              <a:t>F</a:t>
            </a:r>
            <a:endParaRPr lang="it-IT" b="1" dirty="0"/>
          </a:p>
        </p:txBody>
      </p:sp>
      <p:sp>
        <p:nvSpPr>
          <p:cNvPr id="18" name="CasellaDiTesto 17"/>
          <p:cNvSpPr txBox="1"/>
          <p:nvPr/>
        </p:nvSpPr>
        <p:spPr>
          <a:xfrm>
            <a:off x="827584" y="3789040"/>
            <a:ext cx="1296144" cy="646331"/>
          </a:xfrm>
          <a:prstGeom prst="rect">
            <a:avLst/>
          </a:prstGeom>
          <a:noFill/>
        </p:spPr>
        <p:txBody>
          <a:bodyPr wrap="square" rtlCol="0">
            <a:spAutoFit/>
          </a:bodyPr>
          <a:lstStyle/>
          <a:p>
            <a:pPr algn="ctr"/>
            <a:r>
              <a:rPr lang="it-IT" b="1" dirty="0"/>
              <a:t>CONV. ENERGIA</a:t>
            </a:r>
          </a:p>
        </p:txBody>
      </p:sp>
      <p:sp>
        <p:nvSpPr>
          <p:cNvPr id="19" name="CasellaDiTesto 18"/>
          <p:cNvSpPr txBox="1"/>
          <p:nvPr/>
        </p:nvSpPr>
        <p:spPr>
          <a:xfrm>
            <a:off x="1547664" y="2708920"/>
            <a:ext cx="1368152" cy="338554"/>
          </a:xfrm>
          <a:prstGeom prst="rect">
            <a:avLst/>
          </a:prstGeom>
          <a:noFill/>
        </p:spPr>
        <p:txBody>
          <a:bodyPr wrap="square" rtlCol="0">
            <a:spAutoFit/>
          </a:bodyPr>
          <a:lstStyle/>
          <a:p>
            <a:r>
              <a:rPr lang="it-IT" sz="1600" b="1" dirty="0">
                <a:solidFill>
                  <a:srgbClr val="002060"/>
                </a:solidFill>
              </a:rPr>
              <a:t>Q</a:t>
            </a:r>
            <a:r>
              <a:rPr lang="it-IT" sz="1400" b="1" dirty="0">
                <a:solidFill>
                  <a:srgbClr val="002060"/>
                </a:solidFill>
              </a:rPr>
              <a:t>IN</a:t>
            </a:r>
            <a:endParaRPr lang="it-IT" sz="1600" b="1" dirty="0">
              <a:solidFill>
                <a:srgbClr val="002060"/>
              </a:solidFill>
            </a:endParaRPr>
          </a:p>
        </p:txBody>
      </p:sp>
      <p:sp>
        <p:nvSpPr>
          <p:cNvPr id="20" name="CasellaDiTesto 19"/>
          <p:cNvSpPr txBox="1"/>
          <p:nvPr/>
        </p:nvSpPr>
        <p:spPr>
          <a:xfrm>
            <a:off x="1763688" y="4941168"/>
            <a:ext cx="1368152" cy="338554"/>
          </a:xfrm>
          <a:prstGeom prst="rect">
            <a:avLst/>
          </a:prstGeom>
          <a:noFill/>
        </p:spPr>
        <p:txBody>
          <a:bodyPr wrap="square" rtlCol="0">
            <a:spAutoFit/>
          </a:bodyPr>
          <a:lstStyle/>
          <a:p>
            <a:r>
              <a:rPr lang="it-IT" sz="1600" b="1" dirty="0">
                <a:solidFill>
                  <a:srgbClr val="002060"/>
                </a:solidFill>
              </a:rPr>
              <a:t>Q</a:t>
            </a:r>
            <a:r>
              <a:rPr lang="it-IT" sz="1200" b="1" dirty="0">
                <a:solidFill>
                  <a:srgbClr val="002060"/>
                </a:solidFill>
              </a:rPr>
              <a:t>OUT</a:t>
            </a:r>
            <a:endParaRPr lang="it-IT" sz="1600" b="1" dirty="0">
              <a:solidFill>
                <a:srgbClr val="002060"/>
              </a:solidFill>
            </a:endParaRPr>
          </a:p>
        </p:txBody>
      </p:sp>
      <p:sp>
        <p:nvSpPr>
          <p:cNvPr id="21" name="CasellaDiTesto 20"/>
          <p:cNvSpPr txBox="1"/>
          <p:nvPr/>
        </p:nvSpPr>
        <p:spPr>
          <a:xfrm>
            <a:off x="2195736" y="3501008"/>
            <a:ext cx="1368152" cy="338554"/>
          </a:xfrm>
          <a:prstGeom prst="rect">
            <a:avLst/>
          </a:prstGeom>
          <a:noFill/>
        </p:spPr>
        <p:txBody>
          <a:bodyPr wrap="square" rtlCol="0">
            <a:spAutoFit/>
          </a:bodyPr>
          <a:lstStyle/>
          <a:p>
            <a:r>
              <a:rPr lang="it-IT" sz="1600" b="1" dirty="0">
                <a:solidFill>
                  <a:srgbClr val="002060"/>
                </a:solidFill>
              </a:rPr>
              <a:t>W</a:t>
            </a:r>
            <a:r>
              <a:rPr lang="it-IT" sz="1400" b="1" dirty="0">
                <a:solidFill>
                  <a:srgbClr val="002060"/>
                </a:solidFill>
              </a:rPr>
              <a:t>NET</a:t>
            </a:r>
            <a:endParaRPr lang="it-IT" sz="1600" b="1" dirty="0">
              <a:solidFill>
                <a:srgbClr val="002060"/>
              </a:solidFill>
            </a:endParaRPr>
          </a:p>
        </p:txBody>
      </p:sp>
      <p:sp>
        <p:nvSpPr>
          <p:cNvPr id="23" name="CasellaDiTesto 22"/>
          <p:cNvSpPr txBox="1"/>
          <p:nvPr/>
        </p:nvSpPr>
        <p:spPr>
          <a:xfrm>
            <a:off x="289794" y="860307"/>
            <a:ext cx="8424936" cy="646331"/>
          </a:xfrm>
          <a:prstGeom prst="rect">
            <a:avLst/>
          </a:prstGeom>
          <a:noFill/>
        </p:spPr>
        <p:txBody>
          <a:bodyPr wrap="square" rtlCol="0">
            <a:spAutoFit/>
          </a:bodyPr>
          <a:lstStyle/>
          <a:p>
            <a:pPr algn="ctr"/>
            <a:r>
              <a:rPr lang="it-IT" b="1" u="sng" dirty="0">
                <a:solidFill>
                  <a:srgbClr val="00B050"/>
                </a:solidFill>
              </a:rPr>
              <a:t>SCHEMATIZZAZIONE SISTEMA DI CONVERSIONE DI ENERGIA TRAMITE CICLO TERMODINAMICO:</a:t>
            </a:r>
          </a:p>
        </p:txBody>
      </p:sp>
      <p:sp>
        <p:nvSpPr>
          <p:cNvPr id="24" name="CasellaDiTesto 23"/>
          <p:cNvSpPr txBox="1"/>
          <p:nvPr/>
        </p:nvSpPr>
        <p:spPr>
          <a:xfrm>
            <a:off x="3347864" y="1484784"/>
            <a:ext cx="5544616" cy="4801314"/>
          </a:xfrm>
          <a:prstGeom prst="rect">
            <a:avLst/>
          </a:prstGeom>
          <a:noFill/>
        </p:spPr>
        <p:txBody>
          <a:bodyPr wrap="square" rtlCol="0">
            <a:spAutoFit/>
          </a:bodyPr>
          <a:lstStyle/>
          <a:p>
            <a:pPr>
              <a:buFont typeface="Arial" pitchFamily="34" charset="0"/>
              <a:buChar char="•"/>
            </a:pPr>
            <a:r>
              <a:rPr lang="it-IT" dirty="0">
                <a:solidFill>
                  <a:srgbClr val="002060"/>
                </a:solidFill>
              </a:rPr>
              <a:t> </a:t>
            </a:r>
            <a:r>
              <a:rPr lang="it-IT" b="1" dirty="0">
                <a:solidFill>
                  <a:srgbClr val="002060"/>
                </a:solidFill>
              </a:rPr>
              <a:t>Necessità di un ciclo termodinamico</a:t>
            </a:r>
          </a:p>
          <a:p>
            <a:pPr>
              <a:buFont typeface="Arial" pitchFamily="34" charset="0"/>
              <a:buChar char="•"/>
            </a:pPr>
            <a:r>
              <a:rPr lang="it-IT" dirty="0">
                <a:solidFill>
                  <a:srgbClr val="002060"/>
                </a:solidFill>
              </a:rPr>
              <a:t> </a:t>
            </a:r>
            <a:r>
              <a:rPr lang="it-IT" b="1" dirty="0">
                <a:solidFill>
                  <a:srgbClr val="002060"/>
                </a:solidFill>
              </a:rPr>
              <a:t>Fluido di lavoro utilizzato:</a:t>
            </a:r>
          </a:p>
          <a:p>
            <a:pPr lvl="1">
              <a:buFont typeface="Arial" pitchFamily="34" charset="0"/>
              <a:buChar char="•"/>
            </a:pPr>
            <a:r>
              <a:rPr lang="it-IT" dirty="0">
                <a:solidFill>
                  <a:srgbClr val="002060"/>
                </a:solidFill>
              </a:rPr>
              <a:t> Acqua ( Impianti a vapore)</a:t>
            </a:r>
          </a:p>
          <a:p>
            <a:pPr lvl="1">
              <a:buFont typeface="Arial" pitchFamily="34" charset="0"/>
              <a:buChar char="•"/>
            </a:pPr>
            <a:r>
              <a:rPr lang="it-IT" dirty="0">
                <a:solidFill>
                  <a:srgbClr val="002060"/>
                </a:solidFill>
              </a:rPr>
              <a:t> Gas combusti (es. turbina a gas)</a:t>
            </a:r>
          </a:p>
          <a:p>
            <a:pPr lvl="1">
              <a:buFont typeface="Arial" pitchFamily="34" charset="0"/>
              <a:buChar char="•"/>
            </a:pPr>
            <a:r>
              <a:rPr lang="it-IT" dirty="0">
                <a:solidFill>
                  <a:srgbClr val="002060"/>
                </a:solidFill>
              </a:rPr>
              <a:t> </a:t>
            </a:r>
            <a:r>
              <a:rPr lang="it-IT" dirty="0" err="1">
                <a:solidFill>
                  <a:srgbClr val="002060"/>
                </a:solidFill>
              </a:rPr>
              <a:t>……</a:t>
            </a:r>
            <a:r>
              <a:rPr lang="it-IT" dirty="0">
                <a:solidFill>
                  <a:srgbClr val="002060"/>
                </a:solidFill>
              </a:rPr>
              <a:t>.</a:t>
            </a:r>
          </a:p>
          <a:p>
            <a:pPr>
              <a:buFont typeface="Arial" pitchFamily="34" charset="0"/>
              <a:buChar char="•"/>
            </a:pPr>
            <a:r>
              <a:rPr lang="it-IT" dirty="0">
                <a:solidFill>
                  <a:srgbClr val="002060"/>
                </a:solidFill>
              </a:rPr>
              <a:t> </a:t>
            </a:r>
            <a:r>
              <a:rPr lang="it-IT" b="1" dirty="0">
                <a:solidFill>
                  <a:srgbClr val="002060"/>
                </a:solidFill>
              </a:rPr>
              <a:t>La Q</a:t>
            </a:r>
            <a:r>
              <a:rPr lang="it-IT" sz="1200" b="1" dirty="0">
                <a:solidFill>
                  <a:srgbClr val="002060"/>
                </a:solidFill>
              </a:rPr>
              <a:t>IN </a:t>
            </a:r>
            <a:r>
              <a:rPr lang="it-IT" b="1" dirty="0">
                <a:solidFill>
                  <a:srgbClr val="002060"/>
                </a:solidFill>
              </a:rPr>
              <a:t>proviene da</a:t>
            </a:r>
            <a:r>
              <a:rPr lang="it-IT" dirty="0">
                <a:solidFill>
                  <a:srgbClr val="002060"/>
                </a:solidFill>
              </a:rPr>
              <a:t>:</a:t>
            </a:r>
          </a:p>
          <a:p>
            <a:pPr lvl="1">
              <a:buFont typeface="Arial" pitchFamily="34" charset="0"/>
              <a:buChar char="•"/>
            </a:pPr>
            <a:r>
              <a:rPr lang="it-IT" dirty="0">
                <a:solidFill>
                  <a:srgbClr val="002060"/>
                </a:solidFill>
              </a:rPr>
              <a:t>   Reazioni chimiche (es. combustione)</a:t>
            </a:r>
          </a:p>
          <a:p>
            <a:pPr lvl="1">
              <a:buFont typeface="Arial" pitchFamily="34" charset="0"/>
              <a:buChar char="•"/>
            </a:pPr>
            <a:r>
              <a:rPr lang="it-IT" dirty="0">
                <a:solidFill>
                  <a:srgbClr val="002060"/>
                </a:solidFill>
              </a:rPr>
              <a:t>   Reazioni nucleari </a:t>
            </a:r>
          </a:p>
          <a:p>
            <a:pPr lvl="1">
              <a:buFont typeface="Arial" pitchFamily="34" charset="0"/>
              <a:buChar char="•"/>
            </a:pPr>
            <a:r>
              <a:rPr lang="it-IT" dirty="0">
                <a:solidFill>
                  <a:srgbClr val="002060"/>
                </a:solidFill>
              </a:rPr>
              <a:t>   Radiazione solare</a:t>
            </a:r>
          </a:p>
          <a:p>
            <a:pPr lvl="1">
              <a:buFont typeface="Arial" pitchFamily="34" charset="0"/>
              <a:buChar char="•"/>
            </a:pPr>
            <a:r>
              <a:rPr lang="it-IT" dirty="0">
                <a:solidFill>
                  <a:srgbClr val="002060"/>
                </a:solidFill>
              </a:rPr>
              <a:t> </a:t>
            </a:r>
            <a:r>
              <a:rPr lang="it-IT" dirty="0" err="1">
                <a:solidFill>
                  <a:srgbClr val="002060"/>
                </a:solidFill>
              </a:rPr>
              <a:t>……</a:t>
            </a:r>
            <a:endParaRPr lang="it-IT" dirty="0">
              <a:solidFill>
                <a:srgbClr val="002060"/>
              </a:solidFill>
            </a:endParaRPr>
          </a:p>
          <a:p>
            <a:pPr>
              <a:buFont typeface="Arial" pitchFamily="34" charset="0"/>
              <a:buChar char="•"/>
            </a:pPr>
            <a:r>
              <a:rPr lang="it-IT" dirty="0">
                <a:solidFill>
                  <a:srgbClr val="002060"/>
                </a:solidFill>
              </a:rPr>
              <a:t> </a:t>
            </a:r>
            <a:r>
              <a:rPr lang="it-IT" b="1" dirty="0">
                <a:solidFill>
                  <a:srgbClr val="002060"/>
                </a:solidFill>
              </a:rPr>
              <a:t>La Q</a:t>
            </a:r>
            <a:r>
              <a:rPr lang="it-IT" sz="1200" b="1" dirty="0">
                <a:solidFill>
                  <a:srgbClr val="002060"/>
                </a:solidFill>
              </a:rPr>
              <a:t>OUT </a:t>
            </a:r>
            <a:r>
              <a:rPr lang="it-IT" b="1" dirty="0">
                <a:solidFill>
                  <a:srgbClr val="002060"/>
                </a:solidFill>
              </a:rPr>
              <a:t>viene rilasciata all’esterno:</a:t>
            </a:r>
          </a:p>
          <a:p>
            <a:pPr lvl="1">
              <a:buFont typeface="Arial" pitchFamily="34" charset="0"/>
              <a:buChar char="•"/>
            </a:pPr>
            <a:r>
              <a:rPr lang="it-IT" dirty="0">
                <a:solidFill>
                  <a:srgbClr val="002060"/>
                </a:solidFill>
              </a:rPr>
              <a:t> Condensatori ad aria/acqua</a:t>
            </a:r>
          </a:p>
          <a:p>
            <a:pPr lvl="1">
              <a:buFont typeface="Arial" pitchFamily="34" charset="0"/>
              <a:buChar char="•"/>
            </a:pPr>
            <a:r>
              <a:rPr lang="it-IT" dirty="0">
                <a:solidFill>
                  <a:srgbClr val="002060"/>
                </a:solidFill>
              </a:rPr>
              <a:t> Processi industriali (Cogenerazione)</a:t>
            </a:r>
          </a:p>
          <a:p>
            <a:pPr lvl="1">
              <a:buFont typeface="Arial" pitchFamily="34" charset="0"/>
              <a:buChar char="•"/>
            </a:pPr>
            <a:r>
              <a:rPr lang="it-IT" dirty="0">
                <a:solidFill>
                  <a:srgbClr val="002060"/>
                </a:solidFill>
              </a:rPr>
              <a:t> Specifiche per il riscaldamento di fiumi e laghi</a:t>
            </a:r>
          </a:p>
          <a:p>
            <a:pPr lvl="1">
              <a:buFont typeface="Arial" pitchFamily="34" charset="0"/>
              <a:buChar char="•"/>
            </a:pPr>
            <a:r>
              <a:rPr lang="it-IT" dirty="0" err="1">
                <a:solidFill>
                  <a:srgbClr val="002060"/>
                </a:solidFill>
              </a:rPr>
              <a:t>……</a:t>
            </a:r>
            <a:endParaRPr lang="it-IT" dirty="0">
              <a:solidFill>
                <a:srgbClr val="002060"/>
              </a:solidFill>
            </a:endParaRPr>
          </a:p>
          <a:p>
            <a:pPr lvl="1"/>
            <a:endParaRPr lang="it-IT" dirty="0">
              <a:solidFill>
                <a:srgbClr val="002060"/>
              </a:solidFill>
            </a:endParaRPr>
          </a:p>
          <a:p>
            <a:pPr lvl="1"/>
            <a:endParaRPr lang="it-IT" dirty="0">
              <a:solidFill>
                <a:srgbClr val="002060"/>
              </a:solidFill>
            </a:endParaRPr>
          </a:p>
        </p:txBody>
      </p:sp>
    </p:spTree>
    <p:extLst>
      <p:ext uri="{BB962C8B-B14F-4D97-AF65-F5344CB8AC3E}">
        <p14:creationId xmlns:p14="http://schemas.microsoft.com/office/powerpoint/2010/main" val="4128813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714348" y="0"/>
            <a:ext cx="7072362" cy="923330"/>
          </a:xfrm>
          <a:prstGeom prst="rect">
            <a:avLst/>
          </a:prstGeom>
          <a:noFill/>
        </p:spPr>
        <p:txBody>
          <a:bodyPr wrap="square" rtlCol="0">
            <a:spAutoFit/>
          </a:bodyPr>
          <a:lstStyle/>
          <a:p>
            <a:endParaRPr lang="it-IT" b="1" dirty="0">
              <a:solidFill>
                <a:schemeClr val="accent6">
                  <a:lumMod val="50000"/>
                </a:schemeClr>
              </a:solidFill>
            </a:endParaRPr>
          </a:p>
          <a:p>
            <a:r>
              <a:rPr lang="it-IT" b="1" dirty="0">
                <a:solidFill>
                  <a:schemeClr val="accent6">
                    <a:lumMod val="50000"/>
                  </a:schemeClr>
                </a:solidFill>
              </a:rPr>
              <a:t>CSP: Parabolic trough</a:t>
            </a:r>
          </a:p>
          <a:p>
            <a:endParaRPr lang="it-IT" b="1" dirty="0"/>
          </a:p>
        </p:txBody>
      </p:sp>
      <p:pic>
        <p:nvPicPr>
          <p:cNvPr id="6" name="Picture 2"/>
          <p:cNvPicPr>
            <a:picLocks noChangeAspect="1" noChangeArrowheads="1"/>
          </p:cNvPicPr>
          <p:nvPr/>
        </p:nvPicPr>
        <p:blipFill>
          <a:blip r:embed="rId3" cstate="print"/>
          <a:srcRect/>
          <a:stretch>
            <a:fillRect/>
          </a:stretch>
        </p:blipFill>
        <p:spPr bwMode="auto">
          <a:xfrm>
            <a:off x="4463480" y="2458056"/>
            <a:ext cx="4680520" cy="3068784"/>
          </a:xfrm>
          <a:prstGeom prst="rect">
            <a:avLst/>
          </a:prstGeom>
          <a:noFill/>
          <a:ln w="9525">
            <a:noFill/>
            <a:miter lim="800000"/>
            <a:headEnd/>
            <a:tailEnd/>
          </a:ln>
        </p:spPr>
      </p:pic>
      <p:pic>
        <p:nvPicPr>
          <p:cNvPr id="43010" name="Picture 2" descr="http://sunearthenergy.files.wordpress.com/2010/12/trough22.jpg"/>
          <p:cNvPicPr>
            <a:picLocks noChangeAspect="1" noChangeArrowheads="1"/>
          </p:cNvPicPr>
          <p:nvPr/>
        </p:nvPicPr>
        <p:blipFill>
          <a:blip r:embed="rId4" cstate="print"/>
          <a:srcRect r="1687" b="4858"/>
          <a:stretch>
            <a:fillRect/>
          </a:stretch>
        </p:blipFill>
        <p:spPr bwMode="auto">
          <a:xfrm>
            <a:off x="95471" y="2567653"/>
            <a:ext cx="4176464" cy="2664296"/>
          </a:xfrm>
          <a:prstGeom prst="rect">
            <a:avLst/>
          </a:prstGeom>
          <a:ln w="63500">
            <a:solidFill>
              <a:srgbClr val="FF0000"/>
            </a:solidFill>
          </a:ln>
          <a:effectLst/>
        </p:spPr>
      </p:pic>
      <p:sp>
        <p:nvSpPr>
          <p:cNvPr id="9" name="CasellaDiTesto 8"/>
          <p:cNvSpPr txBox="1"/>
          <p:nvPr/>
        </p:nvSpPr>
        <p:spPr>
          <a:xfrm>
            <a:off x="179512" y="980728"/>
            <a:ext cx="8784976" cy="1477328"/>
          </a:xfrm>
          <a:prstGeom prst="rect">
            <a:avLst/>
          </a:prstGeom>
          <a:noFill/>
        </p:spPr>
        <p:txBody>
          <a:bodyPr wrap="square" rtlCol="0">
            <a:spAutoFit/>
          </a:bodyPr>
          <a:lstStyle/>
          <a:p>
            <a:pPr>
              <a:buFont typeface="Arial" pitchFamily="34" charset="0"/>
              <a:buChar char="•"/>
            </a:pPr>
            <a:r>
              <a:rPr lang="it-IT" dirty="0">
                <a:solidFill>
                  <a:srgbClr val="002060"/>
                </a:solidFill>
              </a:rPr>
              <a:t> Concentrazione lineare </a:t>
            </a:r>
            <a:r>
              <a:rPr lang="it-IT" dirty="0" err="1">
                <a:solidFill>
                  <a:srgbClr val="002060"/>
                </a:solidFill>
              </a:rPr>
              <a:t>-----</a:t>
            </a:r>
            <a:r>
              <a:rPr lang="it-IT" dirty="0">
                <a:solidFill>
                  <a:srgbClr val="002060"/>
                </a:solidFill>
              </a:rPr>
              <a:t> Specchi cilindro parabolici</a:t>
            </a:r>
          </a:p>
          <a:p>
            <a:pPr>
              <a:buFont typeface="Arial" pitchFamily="34" charset="0"/>
              <a:buChar char="•"/>
            </a:pPr>
            <a:r>
              <a:rPr lang="it-IT" dirty="0">
                <a:solidFill>
                  <a:srgbClr val="002060"/>
                </a:solidFill>
              </a:rPr>
              <a:t>  Nel campo specchi circola un fluido </a:t>
            </a:r>
            <a:r>
              <a:rPr lang="it-IT" dirty="0" err="1">
                <a:solidFill>
                  <a:srgbClr val="002060"/>
                </a:solidFill>
              </a:rPr>
              <a:t>termovettore</a:t>
            </a:r>
            <a:r>
              <a:rPr lang="it-IT" dirty="0">
                <a:solidFill>
                  <a:srgbClr val="002060"/>
                </a:solidFill>
              </a:rPr>
              <a:t> o direttamente il fluido di lavoro</a:t>
            </a:r>
          </a:p>
          <a:p>
            <a:pPr>
              <a:buFont typeface="Arial" pitchFamily="34" charset="0"/>
              <a:buChar char="•"/>
            </a:pPr>
            <a:r>
              <a:rPr lang="it-IT" dirty="0">
                <a:solidFill>
                  <a:srgbClr val="002060"/>
                </a:solidFill>
              </a:rPr>
              <a:t>  Prestazioni fortemente legate alle condizioni atmosferiche</a:t>
            </a:r>
          </a:p>
          <a:p>
            <a:pPr>
              <a:buFont typeface="Arial" pitchFamily="34" charset="0"/>
              <a:buChar char="•"/>
            </a:pPr>
            <a:r>
              <a:rPr lang="it-IT" dirty="0">
                <a:solidFill>
                  <a:srgbClr val="002060"/>
                </a:solidFill>
              </a:rPr>
              <a:t>  Elevato consumo occupazione di terreno</a:t>
            </a:r>
          </a:p>
          <a:p>
            <a:pPr>
              <a:buFont typeface="Arial" pitchFamily="34" charset="0"/>
              <a:buChar char="•"/>
            </a:pPr>
            <a:r>
              <a:rPr lang="it-IT" dirty="0">
                <a:solidFill>
                  <a:srgbClr val="002060"/>
                </a:solidFill>
              </a:rPr>
              <a:t> Temperature massime tra i 400 °C - 550°C</a:t>
            </a:r>
          </a:p>
        </p:txBody>
      </p:sp>
      <p:sp>
        <p:nvSpPr>
          <p:cNvPr id="2" name="TextBox 1"/>
          <p:cNvSpPr txBox="1"/>
          <p:nvPr/>
        </p:nvSpPr>
        <p:spPr>
          <a:xfrm>
            <a:off x="1543192" y="5804020"/>
            <a:ext cx="6444208" cy="369332"/>
          </a:xfrm>
          <a:prstGeom prst="rect">
            <a:avLst/>
          </a:prstGeom>
          <a:noFill/>
        </p:spPr>
        <p:txBody>
          <a:bodyPr wrap="square" rtlCol="0">
            <a:spAutoFit/>
          </a:bodyPr>
          <a:lstStyle/>
          <a:p>
            <a:r>
              <a:rPr lang="it-IT" b="1" dirty="0">
                <a:solidFill>
                  <a:srgbClr val="002060"/>
                </a:solidFill>
              </a:rPr>
              <a:t>Ciclo a Vapore Rankine abbinato a CSP Parabolic Trough</a:t>
            </a:r>
            <a:endParaRPr lang="en-US" b="1" dirty="0">
              <a:solidFill>
                <a:srgbClr val="002060"/>
              </a:solidFill>
            </a:endParaRPr>
          </a:p>
        </p:txBody>
      </p:sp>
      <p:sp>
        <p:nvSpPr>
          <p:cNvPr id="10"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30</a:t>
            </a:fld>
            <a:endParaRPr lang="it-IT" dirty="0"/>
          </a:p>
        </p:txBody>
      </p:sp>
      <p:sp>
        <p:nvSpPr>
          <p:cNvPr id="7" name="Oval 6"/>
          <p:cNvSpPr/>
          <p:nvPr/>
        </p:nvSpPr>
        <p:spPr bwMode="auto">
          <a:xfrm>
            <a:off x="3491880" y="2996952"/>
            <a:ext cx="914400" cy="914400"/>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8" name="Rectangle 7"/>
          <p:cNvSpPr/>
          <p:nvPr/>
        </p:nvSpPr>
        <p:spPr bwMode="auto">
          <a:xfrm>
            <a:off x="4495012" y="2996952"/>
            <a:ext cx="540568" cy="1872208"/>
          </a:xfrm>
          <a:prstGeom prst="rect">
            <a:avLst/>
          </a:prstGeom>
          <a:noFill/>
          <a:ln w="635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Tree>
    <p:extLst>
      <p:ext uri="{BB962C8B-B14F-4D97-AF65-F5344CB8AC3E}">
        <p14:creationId xmlns:p14="http://schemas.microsoft.com/office/powerpoint/2010/main" val="1010883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714348" y="0"/>
            <a:ext cx="7072362" cy="923330"/>
          </a:xfrm>
          <a:prstGeom prst="rect">
            <a:avLst/>
          </a:prstGeom>
          <a:noFill/>
        </p:spPr>
        <p:txBody>
          <a:bodyPr wrap="square" rtlCol="0">
            <a:spAutoFit/>
          </a:bodyPr>
          <a:lstStyle/>
          <a:p>
            <a:endParaRPr lang="it-IT" b="1" dirty="0">
              <a:solidFill>
                <a:schemeClr val="accent6">
                  <a:lumMod val="50000"/>
                </a:schemeClr>
              </a:solidFill>
            </a:endParaRPr>
          </a:p>
          <a:p>
            <a:r>
              <a:rPr lang="it-IT" b="1" dirty="0">
                <a:solidFill>
                  <a:schemeClr val="accent6">
                    <a:lumMod val="50000"/>
                  </a:schemeClr>
                </a:solidFill>
              </a:rPr>
              <a:t>CSP: Parabolic trough</a:t>
            </a:r>
          </a:p>
          <a:p>
            <a:endParaRPr lang="it-IT" b="1" dirty="0"/>
          </a:p>
        </p:txBody>
      </p:sp>
      <p:sp>
        <p:nvSpPr>
          <p:cNvPr id="10"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31</a:t>
            </a:fld>
            <a:endParaRPr lang="it-IT" dirty="0"/>
          </a:p>
        </p:txBody>
      </p:sp>
      <p:pic>
        <p:nvPicPr>
          <p:cNvPr id="38914" name="Picture 2" descr="Risultati immagini per CSP solar recei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9" y="914643"/>
            <a:ext cx="3450424" cy="2298333"/>
          </a:xfrm>
          <a:prstGeom prst="rect">
            <a:avLst/>
          </a:prstGeom>
          <a:noFill/>
          <a:extLst>
            <a:ext uri="{909E8E84-426E-40DD-AFC4-6F175D3DCCD1}">
              <a14:hiddenFill xmlns:a14="http://schemas.microsoft.com/office/drawing/2010/main">
                <a:solidFill>
                  <a:srgbClr val="FFFFFF"/>
                </a:solidFill>
              </a14:hiddenFill>
            </a:ext>
          </a:extLst>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859403"/>
            <a:ext cx="3651226" cy="2550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63" y="3279229"/>
            <a:ext cx="2847975"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4512" y="3675384"/>
            <a:ext cx="3744416" cy="2609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2112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numero diapositiva 17"/>
          <p:cNvSpPr>
            <a:spLocks noGrp="1"/>
          </p:cNvSpPr>
          <p:nvPr>
            <p:ph type="sldNum" sz="quarter" idx="10"/>
          </p:nvPr>
        </p:nvSpPr>
        <p:spPr/>
        <p:txBody>
          <a:bodyPr/>
          <a:lstStyle/>
          <a:p>
            <a:fld id="{C01A5566-B6D6-4560-B0D2-04E4F2B44467}" type="slidenum">
              <a:rPr lang="it-IT" smtClean="0"/>
              <a:pPr/>
              <a:t>32</a:t>
            </a:fld>
            <a:endParaRPr lang="it-IT"/>
          </a:p>
        </p:txBody>
      </p:sp>
      <p:sp>
        <p:nvSpPr>
          <p:cNvPr id="19" name="CasellaDiTesto 18"/>
          <p:cNvSpPr txBox="1"/>
          <p:nvPr/>
        </p:nvSpPr>
        <p:spPr>
          <a:xfrm>
            <a:off x="714348" y="-252700"/>
            <a:ext cx="7637598" cy="738664"/>
          </a:xfrm>
          <a:prstGeom prst="rect">
            <a:avLst/>
          </a:prstGeom>
          <a:noFill/>
        </p:spPr>
        <p:txBody>
          <a:bodyPr wrap="square" rtlCol="0">
            <a:spAutoFit/>
          </a:bodyPr>
          <a:lstStyle/>
          <a:p>
            <a:endParaRPr lang="en-US" b="1" dirty="0">
              <a:solidFill>
                <a:schemeClr val="accent6">
                  <a:lumMod val="50000"/>
                </a:schemeClr>
              </a:solidFill>
            </a:endParaRPr>
          </a:p>
          <a:p>
            <a:r>
              <a:rPr lang="en-US" sz="2400" b="1" dirty="0">
                <a:solidFill>
                  <a:schemeClr val="accent6">
                    <a:lumMod val="50000"/>
                  </a:schemeClr>
                </a:solidFill>
                <a:latin typeface="Tahoma" pitchFamily="34" charset="0"/>
                <a:ea typeface="Tahoma" pitchFamily="34" charset="0"/>
                <a:cs typeface="Tahoma" pitchFamily="34" charset="0"/>
              </a:rPr>
              <a:t>Introduction on Concentrating Solar Power</a:t>
            </a:r>
          </a:p>
        </p:txBody>
      </p:sp>
      <p:pic>
        <p:nvPicPr>
          <p:cNvPr id="14" name="Picture 11" descr="logo_gecos"/>
          <p:cNvPicPr>
            <a:picLocks noChangeAspect="1" noChangeArrowheads="1"/>
          </p:cNvPicPr>
          <p:nvPr/>
        </p:nvPicPr>
        <p:blipFill>
          <a:blip r:embed="rId3" cstate="print"/>
          <a:srcRect/>
          <a:stretch>
            <a:fillRect/>
          </a:stretch>
        </p:blipFill>
        <p:spPr bwMode="auto">
          <a:xfrm>
            <a:off x="8351946" y="116632"/>
            <a:ext cx="792054" cy="622032"/>
          </a:xfrm>
          <a:prstGeom prst="rect">
            <a:avLst/>
          </a:prstGeom>
          <a:noFill/>
          <a:ln w="9525">
            <a:noFill/>
            <a:miter lim="800000"/>
            <a:headEnd/>
            <a:tailEnd/>
          </a:ln>
        </p:spPr>
      </p:pic>
      <p:sp>
        <p:nvSpPr>
          <p:cNvPr id="3" name="Rectangle 2"/>
          <p:cNvSpPr/>
          <p:nvPr/>
        </p:nvSpPr>
        <p:spPr>
          <a:xfrm>
            <a:off x="640279" y="1012489"/>
            <a:ext cx="7785735" cy="1231106"/>
          </a:xfrm>
          <a:prstGeom prst="rect">
            <a:avLst/>
          </a:prstGeom>
        </p:spPr>
        <p:txBody>
          <a:bodyPr wrap="square">
            <a:spAutoFit/>
          </a:bodyPr>
          <a:lstStyle/>
          <a:p>
            <a:pPr algn="ctr"/>
            <a:r>
              <a:rPr lang="it-IT" sz="1400" b="1" i="1" dirty="0">
                <a:solidFill>
                  <a:schemeClr val="bg2"/>
                </a:solidFill>
              </a:rPr>
              <a:t>“Concentrating solar power (CSP) producono EE convertendo la radiazione solare in calore ad alta temperatura attraverso diverse configurazioni di specchi concentratori. Il calore rappresenta la sorgente di calore di un ciclo termodinamico ”</a:t>
            </a:r>
          </a:p>
          <a:p>
            <a:pPr algn="just"/>
            <a:r>
              <a:rPr lang="en-US" sz="1600" b="1" i="1" dirty="0" err="1">
                <a:solidFill>
                  <a:srgbClr val="002060"/>
                </a:solidFill>
              </a:rPr>
              <a:t>L’impianto</a:t>
            </a:r>
            <a:r>
              <a:rPr lang="en-US" sz="1600" b="1" i="1" dirty="0">
                <a:solidFill>
                  <a:srgbClr val="002060"/>
                </a:solidFill>
              </a:rPr>
              <a:t> è </a:t>
            </a:r>
            <a:r>
              <a:rPr lang="en-US" sz="1600" b="1" i="1" dirty="0" err="1">
                <a:solidFill>
                  <a:srgbClr val="002060"/>
                </a:solidFill>
              </a:rPr>
              <a:t>costituito</a:t>
            </a:r>
            <a:r>
              <a:rPr lang="en-US" sz="1600" b="1" i="1" dirty="0">
                <a:solidFill>
                  <a:srgbClr val="002060"/>
                </a:solidFill>
              </a:rPr>
              <a:t> da 2 </a:t>
            </a:r>
            <a:r>
              <a:rPr lang="en-US" sz="1600" b="1" i="1" dirty="0" err="1">
                <a:solidFill>
                  <a:srgbClr val="002060"/>
                </a:solidFill>
              </a:rPr>
              <a:t>parti</a:t>
            </a:r>
            <a:r>
              <a:rPr lang="en-US" sz="1600" b="1" i="1" dirty="0">
                <a:solidFill>
                  <a:srgbClr val="002060"/>
                </a:solidFill>
              </a:rPr>
              <a:t>: la prima </a:t>
            </a:r>
            <a:r>
              <a:rPr lang="en-US" sz="1600" b="1" i="1" dirty="0" err="1">
                <a:solidFill>
                  <a:srgbClr val="002060"/>
                </a:solidFill>
              </a:rPr>
              <a:t>cattura</a:t>
            </a:r>
            <a:r>
              <a:rPr lang="en-US" sz="1600" b="1" i="1" dirty="0">
                <a:solidFill>
                  <a:srgbClr val="002060"/>
                </a:solidFill>
              </a:rPr>
              <a:t> la </a:t>
            </a:r>
            <a:r>
              <a:rPr lang="en-US" sz="1600" b="1" i="1" dirty="0" err="1">
                <a:solidFill>
                  <a:srgbClr val="002060"/>
                </a:solidFill>
              </a:rPr>
              <a:t>radiazione</a:t>
            </a:r>
            <a:r>
              <a:rPr lang="en-US" sz="1600" b="1" i="1" dirty="0">
                <a:solidFill>
                  <a:srgbClr val="002060"/>
                </a:solidFill>
              </a:rPr>
              <a:t> </a:t>
            </a:r>
            <a:r>
              <a:rPr lang="en-US" sz="1600" b="1" i="1" dirty="0" err="1">
                <a:solidFill>
                  <a:srgbClr val="002060"/>
                </a:solidFill>
              </a:rPr>
              <a:t>solare</a:t>
            </a:r>
            <a:r>
              <a:rPr lang="en-US" sz="1600" b="1" i="1" dirty="0">
                <a:solidFill>
                  <a:srgbClr val="002060"/>
                </a:solidFill>
              </a:rPr>
              <a:t> e la </a:t>
            </a:r>
            <a:r>
              <a:rPr lang="en-US" sz="1600" b="1" i="1" dirty="0" err="1">
                <a:solidFill>
                  <a:srgbClr val="002060"/>
                </a:solidFill>
              </a:rPr>
              <a:t>converte</a:t>
            </a:r>
            <a:r>
              <a:rPr lang="en-US" sz="1600" b="1" i="1" dirty="0">
                <a:solidFill>
                  <a:srgbClr val="002060"/>
                </a:solidFill>
              </a:rPr>
              <a:t> in </a:t>
            </a:r>
            <a:r>
              <a:rPr lang="en-US" sz="1600" b="1" i="1" dirty="0" err="1">
                <a:solidFill>
                  <a:srgbClr val="002060"/>
                </a:solidFill>
              </a:rPr>
              <a:t>calore</a:t>
            </a:r>
            <a:r>
              <a:rPr lang="en-US" sz="1600" b="1" i="1" dirty="0">
                <a:solidFill>
                  <a:srgbClr val="002060"/>
                </a:solidFill>
              </a:rPr>
              <a:t> </a:t>
            </a:r>
            <a:r>
              <a:rPr lang="en-US" sz="1600" b="1" i="1" dirty="0" err="1">
                <a:solidFill>
                  <a:srgbClr val="002060"/>
                </a:solidFill>
              </a:rPr>
              <a:t>mentre</a:t>
            </a:r>
            <a:r>
              <a:rPr lang="en-US" sz="1600" b="1" i="1" dirty="0">
                <a:solidFill>
                  <a:srgbClr val="002060"/>
                </a:solidFill>
              </a:rPr>
              <a:t> la </a:t>
            </a:r>
            <a:r>
              <a:rPr lang="en-US" sz="1600" b="1" i="1" dirty="0" err="1">
                <a:solidFill>
                  <a:srgbClr val="002060"/>
                </a:solidFill>
              </a:rPr>
              <a:t>seconda</a:t>
            </a:r>
            <a:r>
              <a:rPr lang="en-US" sz="1600" b="1" i="1" dirty="0">
                <a:solidFill>
                  <a:srgbClr val="002060"/>
                </a:solidFill>
              </a:rPr>
              <a:t> </a:t>
            </a:r>
            <a:r>
              <a:rPr lang="en-US" sz="1600" b="1" i="1" dirty="0" err="1">
                <a:solidFill>
                  <a:srgbClr val="002060"/>
                </a:solidFill>
              </a:rPr>
              <a:t>converte</a:t>
            </a:r>
            <a:r>
              <a:rPr lang="en-US" sz="1600" b="1" i="1" dirty="0">
                <a:solidFill>
                  <a:srgbClr val="002060"/>
                </a:solidFill>
              </a:rPr>
              <a:t> </a:t>
            </a:r>
            <a:r>
              <a:rPr lang="en-US" sz="1600" b="1" i="1" dirty="0" err="1">
                <a:solidFill>
                  <a:srgbClr val="002060"/>
                </a:solidFill>
              </a:rPr>
              <a:t>il</a:t>
            </a:r>
            <a:r>
              <a:rPr lang="en-US" sz="1600" b="1" i="1" dirty="0">
                <a:solidFill>
                  <a:srgbClr val="002060"/>
                </a:solidFill>
              </a:rPr>
              <a:t> </a:t>
            </a:r>
            <a:r>
              <a:rPr lang="en-US" sz="1600" b="1" i="1" dirty="0" err="1">
                <a:solidFill>
                  <a:srgbClr val="002060"/>
                </a:solidFill>
              </a:rPr>
              <a:t>calore</a:t>
            </a:r>
            <a:r>
              <a:rPr lang="en-US" sz="1600" b="1" i="1" dirty="0">
                <a:solidFill>
                  <a:srgbClr val="002060"/>
                </a:solidFill>
              </a:rPr>
              <a:t> in </a:t>
            </a:r>
            <a:r>
              <a:rPr lang="en-US" sz="1600" b="1" i="1" dirty="0" err="1">
                <a:solidFill>
                  <a:srgbClr val="002060"/>
                </a:solidFill>
              </a:rPr>
              <a:t>energia</a:t>
            </a:r>
            <a:r>
              <a:rPr lang="en-US" sz="1600" b="1" i="1" dirty="0">
                <a:solidFill>
                  <a:srgbClr val="002060"/>
                </a:solidFill>
              </a:rPr>
              <a:t> </a:t>
            </a:r>
            <a:r>
              <a:rPr lang="en-US" sz="1600" b="1" i="1" dirty="0" err="1">
                <a:solidFill>
                  <a:srgbClr val="002060"/>
                </a:solidFill>
              </a:rPr>
              <a:t>elettrica</a:t>
            </a:r>
            <a:r>
              <a:rPr lang="en-US" sz="1600" b="1" i="1" dirty="0">
                <a:solidFill>
                  <a:srgbClr val="002060"/>
                </a:solidFill>
              </a:rPr>
              <a:t>”</a:t>
            </a:r>
            <a:endParaRPr lang="en-US" sz="1500" b="1" i="1" dirty="0">
              <a:solidFill>
                <a:srgbClr val="002060"/>
              </a:solidFill>
            </a:endParaRPr>
          </a:p>
        </p:txBody>
      </p:sp>
      <p:grpSp>
        <p:nvGrpSpPr>
          <p:cNvPr id="24" name="Group 23"/>
          <p:cNvGrpSpPr/>
          <p:nvPr/>
        </p:nvGrpSpPr>
        <p:grpSpPr>
          <a:xfrm>
            <a:off x="107504" y="2405730"/>
            <a:ext cx="8928992" cy="4036574"/>
            <a:chOff x="-335267" y="1035457"/>
            <a:chExt cx="6108116" cy="3412045"/>
          </a:xfrm>
        </p:grpSpPr>
        <p:pic>
          <p:nvPicPr>
            <p:cNvPr id="25" name="Picture 2" descr="http://www.google.it/url?source=imglanding&amp;ct=img&amp;q=http://www.mtholyoke.edu/~wang30y/csp/images/Solar-Trough-Grid-Applicati.jpg&amp;sa=X&amp;ei=6KjHUJCeGMqD4gTWu4DgDQ&amp;ved=0CAwQ8wc&amp;usg=AFQjCNF7Vqd1305wZEG-jqW4aUy2BPISY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9" y="1035457"/>
              <a:ext cx="4464495" cy="2793947"/>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9"/>
            <p:cNvSpPr/>
            <p:nvPr/>
          </p:nvSpPr>
          <p:spPr bwMode="auto">
            <a:xfrm>
              <a:off x="2817309" y="1035457"/>
              <a:ext cx="1970715" cy="2789587"/>
            </a:xfrm>
            <a:prstGeom prst="rect">
              <a:avLst/>
            </a:prstGeom>
            <a:noFill/>
            <a:ln w="5715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27" name="CasellaDiTesto 12"/>
            <p:cNvSpPr txBox="1"/>
            <p:nvPr/>
          </p:nvSpPr>
          <p:spPr>
            <a:xfrm>
              <a:off x="-335267" y="3901170"/>
              <a:ext cx="6108116" cy="546332"/>
            </a:xfrm>
            <a:prstGeom prst="rect">
              <a:avLst/>
            </a:prstGeom>
            <a:noFill/>
          </p:spPr>
          <p:txBody>
            <a:bodyPr wrap="square" rtlCol="0">
              <a:spAutoFit/>
            </a:bodyPr>
            <a:lstStyle/>
            <a:p>
              <a:r>
                <a:rPr lang="it-IT" b="1" dirty="0">
                  <a:solidFill>
                    <a:srgbClr val="C00000"/>
                  </a:solidFill>
                </a:rPr>
                <a:t>          Campo Specchi         </a:t>
              </a:r>
              <a:r>
                <a:rPr lang="it-IT" b="1" dirty="0">
                  <a:solidFill>
                    <a:srgbClr val="FFC000"/>
                  </a:solidFill>
                </a:rPr>
                <a:t>Accumulo</a:t>
              </a:r>
              <a:r>
                <a:rPr lang="it-IT" b="1" dirty="0">
                  <a:solidFill>
                    <a:srgbClr val="0033CC"/>
                  </a:solidFill>
                </a:rPr>
                <a:t>	        Blocco di Potenza</a:t>
              </a:r>
            </a:p>
            <a:p>
              <a:r>
                <a:rPr lang="it-IT" b="1" dirty="0">
                  <a:solidFill>
                    <a:srgbClr val="0033CC"/>
                  </a:solidFill>
                </a:rPr>
                <a:t>      							</a:t>
              </a:r>
            </a:p>
          </p:txBody>
        </p:sp>
        <p:sp>
          <p:nvSpPr>
            <p:cNvPr id="28" name="Rettangolo 7"/>
            <p:cNvSpPr/>
            <p:nvPr/>
          </p:nvSpPr>
          <p:spPr bwMode="auto">
            <a:xfrm>
              <a:off x="323528" y="1035457"/>
              <a:ext cx="1016011" cy="2789587"/>
            </a:xfrm>
            <a:prstGeom prst="rect">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sp>
          <p:nvSpPr>
            <p:cNvPr id="29" name="Rettangolo 13"/>
            <p:cNvSpPr/>
            <p:nvPr/>
          </p:nvSpPr>
          <p:spPr bwMode="auto">
            <a:xfrm>
              <a:off x="1619672" y="1596074"/>
              <a:ext cx="852824" cy="2228970"/>
            </a:xfrm>
            <a:prstGeom prst="rect">
              <a:avLst/>
            </a:prstGeom>
            <a:noFill/>
            <a:ln w="38100" cap="flat" cmpd="sng" algn="ctr">
              <a:solidFill>
                <a:srgbClr val="FFFF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04800" marR="0" indent="-304800" algn="ctr" defTabSz="914400" rtl="0" eaLnBrk="0" fontAlgn="base" latinLnBrk="0" hangingPunct="0">
                <a:lnSpc>
                  <a:spcPct val="100000"/>
                </a:lnSpc>
                <a:spcBef>
                  <a:spcPct val="30000"/>
                </a:spcBef>
                <a:spcAft>
                  <a:spcPct val="0"/>
                </a:spcAft>
                <a:buClrTx/>
                <a:buSzTx/>
                <a:buFontTx/>
                <a:buNone/>
                <a:tabLst/>
              </a:pPr>
              <a:endParaRPr kumimoji="0" lang="it-IT" sz="1300" b="1" i="0" u="none" strike="noStrike" cap="none" normalizeH="0" baseline="0">
                <a:ln>
                  <a:noFill/>
                </a:ln>
                <a:solidFill>
                  <a:schemeClr val="tx1"/>
                </a:solidFill>
                <a:effectLst/>
                <a:latin typeface="Arial" charset="0"/>
              </a:endParaRPr>
            </a:p>
          </p:txBody>
        </p:sp>
      </p:grpSp>
      <p:cxnSp>
        <p:nvCxnSpPr>
          <p:cNvPr id="5" name="Straight Connector 4"/>
          <p:cNvCxnSpPr/>
          <p:nvPr/>
        </p:nvCxnSpPr>
        <p:spPr bwMode="auto">
          <a:xfrm flipV="1">
            <a:off x="2615151" y="2405730"/>
            <a:ext cx="0" cy="3300183"/>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22" name="Straight Connector 21"/>
          <p:cNvCxnSpPr/>
          <p:nvPr/>
        </p:nvCxnSpPr>
        <p:spPr bwMode="auto">
          <a:xfrm flipV="1">
            <a:off x="2903183" y="2924944"/>
            <a:ext cx="0" cy="2780969"/>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23" name="Straight Connector 22"/>
          <p:cNvCxnSpPr/>
          <p:nvPr/>
        </p:nvCxnSpPr>
        <p:spPr bwMode="auto">
          <a:xfrm flipV="1">
            <a:off x="4716016" y="2410888"/>
            <a:ext cx="0" cy="3300183"/>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30" name="Straight Connector 29"/>
          <p:cNvCxnSpPr/>
          <p:nvPr/>
        </p:nvCxnSpPr>
        <p:spPr bwMode="auto">
          <a:xfrm flipV="1">
            <a:off x="4313575" y="2924944"/>
            <a:ext cx="0" cy="2786128"/>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36" name="Straight Connector 35"/>
          <p:cNvCxnSpPr/>
          <p:nvPr/>
        </p:nvCxnSpPr>
        <p:spPr bwMode="auto">
          <a:xfrm flipH="1">
            <a:off x="2567853" y="2410888"/>
            <a:ext cx="2100865" cy="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37" name="Straight Connector 36"/>
          <p:cNvCxnSpPr/>
          <p:nvPr/>
        </p:nvCxnSpPr>
        <p:spPr bwMode="auto">
          <a:xfrm>
            <a:off x="2615151" y="5711072"/>
            <a:ext cx="288032" cy="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38" name="Straight Connector 37"/>
          <p:cNvCxnSpPr/>
          <p:nvPr/>
        </p:nvCxnSpPr>
        <p:spPr bwMode="auto">
          <a:xfrm>
            <a:off x="2903183" y="2924944"/>
            <a:ext cx="1410392" cy="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41" name="Straight Connector 40"/>
          <p:cNvCxnSpPr/>
          <p:nvPr/>
        </p:nvCxnSpPr>
        <p:spPr bwMode="auto">
          <a:xfrm>
            <a:off x="4313575" y="5702975"/>
            <a:ext cx="402441" cy="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121856" name="Straight Connector 121855"/>
          <p:cNvCxnSpPr/>
          <p:nvPr/>
        </p:nvCxnSpPr>
        <p:spPr bwMode="auto">
          <a:xfrm flipH="1">
            <a:off x="3995936" y="5702975"/>
            <a:ext cx="518860" cy="641866"/>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121862" name="Rectangle 121861"/>
          <p:cNvSpPr/>
          <p:nvPr/>
        </p:nvSpPr>
        <p:spPr>
          <a:xfrm>
            <a:off x="3005712" y="6270537"/>
            <a:ext cx="1382955" cy="646331"/>
          </a:xfrm>
          <a:prstGeom prst="rect">
            <a:avLst/>
          </a:prstGeom>
        </p:spPr>
        <p:txBody>
          <a:bodyPr wrap="square">
            <a:spAutoFit/>
          </a:bodyPr>
          <a:lstStyle/>
          <a:p>
            <a:r>
              <a:rPr lang="it-IT" b="1" dirty="0">
                <a:solidFill>
                  <a:srgbClr val="00B050"/>
                </a:solidFill>
              </a:rPr>
              <a:t>Tubature</a:t>
            </a:r>
            <a:r>
              <a:rPr lang="it-IT" b="1" dirty="0">
                <a:solidFill>
                  <a:srgbClr val="0033CC"/>
                </a:solidFill>
              </a:rPr>
              <a:t>	</a:t>
            </a:r>
            <a:endParaRPr lang="it-IT" dirty="0"/>
          </a:p>
        </p:txBody>
      </p:sp>
      <p:cxnSp>
        <p:nvCxnSpPr>
          <p:cNvPr id="48" name="Straight Connector 47"/>
          <p:cNvCxnSpPr/>
          <p:nvPr/>
        </p:nvCxnSpPr>
        <p:spPr bwMode="auto">
          <a:xfrm>
            <a:off x="2771236" y="5701387"/>
            <a:ext cx="360604" cy="643454"/>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Tree>
    <p:extLst>
      <p:ext uri="{BB962C8B-B14F-4D97-AF65-F5344CB8AC3E}">
        <p14:creationId xmlns:p14="http://schemas.microsoft.com/office/powerpoint/2010/main" val="2220391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714348" y="214290"/>
            <a:ext cx="7929618" cy="369332"/>
          </a:xfrm>
          <a:prstGeom prst="rect">
            <a:avLst/>
          </a:prstGeom>
        </p:spPr>
        <p:txBody>
          <a:bodyPr wrap="square">
            <a:spAutoFit/>
          </a:bodyPr>
          <a:lstStyle/>
          <a:p>
            <a:r>
              <a:rPr lang="it-IT" b="1" dirty="0" err="1">
                <a:solidFill>
                  <a:schemeClr val="accent6">
                    <a:lumMod val="50000"/>
                  </a:schemeClr>
                </a:solidFill>
              </a:rPr>
              <a:t>Parabolic</a:t>
            </a:r>
            <a:r>
              <a:rPr lang="it-IT" b="1" dirty="0">
                <a:solidFill>
                  <a:schemeClr val="accent6">
                    <a:lumMod val="50000"/>
                  </a:schemeClr>
                </a:solidFill>
              </a:rPr>
              <a:t> </a:t>
            </a:r>
            <a:r>
              <a:rPr lang="it-IT" b="1" dirty="0" err="1">
                <a:solidFill>
                  <a:schemeClr val="accent6">
                    <a:lumMod val="50000"/>
                  </a:schemeClr>
                </a:solidFill>
              </a:rPr>
              <a:t>Trough</a:t>
            </a:r>
            <a:r>
              <a:rPr lang="it-IT" b="1" dirty="0">
                <a:solidFill>
                  <a:schemeClr val="accent6">
                    <a:lumMod val="50000"/>
                  </a:schemeClr>
                </a:solidFill>
              </a:rPr>
              <a:t>: Sistema di Accumulo</a:t>
            </a:r>
          </a:p>
        </p:txBody>
      </p:sp>
      <p:sp>
        <p:nvSpPr>
          <p:cNvPr id="5" name="CasellaDiTesto 4"/>
          <p:cNvSpPr txBox="1"/>
          <p:nvPr/>
        </p:nvSpPr>
        <p:spPr>
          <a:xfrm>
            <a:off x="-36512" y="5929330"/>
            <a:ext cx="9144000" cy="369332"/>
          </a:xfrm>
          <a:prstGeom prst="rect">
            <a:avLst/>
          </a:prstGeom>
          <a:noFill/>
        </p:spPr>
        <p:txBody>
          <a:bodyPr wrap="square" rtlCol="0">
            <a:spAutoFit/>
          </a:bodyPr>
          <a:lstStyle/>
          <a:p>
            <a:pPr>
              <a:buFont typeface="Arial" pitchFamily="34" charset="0"/>
              <a:buChar char="•"/>
            </a:pPr>
            <a:r>
              <a:rPr lang="it-IT" dirty="0">
                <a:solidFill>
                  <a:srgbClr val="002060"/>
                </a:solidFill>
              </a:rPr>
              <a:t>  Sistema di Accumulo per l’impianto ANDASOL  </a:t>
            </a:r>
            <a:r>
              <a:rPr lang="it-IT" dirty="0">
                <a:solidFill>
                  <a:srgbClr val="002060"/>
                </a:solidFill>
                <a:sym typeface="Wingdings" pitchFamily="2" charset="2"/>
              </a:rPr>
              <a:t> 2 Serbatoi Indiretto (Sali Fusi) </a:t>
            </a:r>
            <a:endParaRPr lang="it-IT" dirty="0">
              <a:solidFill>
                <a:srgbClr val="002060"/>
              </a:solidFill>
            </a:endParaRPr>
          </a:p>
        </p:txBody>
      </p:sp>
      <p:pic>
        <p:nvPicPr>
          <p:cNvPr id="348164" name="Picture 4"/>
          <p:cNvPicPr>
            <a:picLocks noChangeAspect="1" noChangeArrowheads="1"/>
          </p:cNvPicPr>
          <p:nvPr/>
        </p:nvPicPr>
        <p:blipFill>
          <a:blip r:embed="rId3" cstate="print"/>
          <a:srcRect/>
          <a:stretch>
            <a:fillRect/>
          </a:stretch>
        </p:blipFill>
        <p:spPr bwMode="auto">
          <a:xfrm>
            <a:off x="714348" y="861367"/>
            <a:ext cx="7572428" cy="5040169"/>
          </a:xfrm>
          <a:prstGeom prst="rect">
            <a:avLst/>
          </a:prstGeom>
          <a:noFill/>
          <a:ln w="9525">
            <a:noFill/>
            <a:miter lim="800000"/>
            <a:headEnd/>
            <a:tailEnd/>
          </a:ln>
          <a:effectLst/>
        </p:spPr>
      </p:pic>
      <p:sp>
        <p:nvSpPr>
          <p:cNvPr id="8"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33</a:t>
            </a:fld>
            <a:endParaRPr lang="it-IT" dirty="0"/>
          </a:p>
        </p:txBody>
      </p:sp>
    </p:spTree>
    <p:extLst>
      <p:ext uri="{BB962C8B-B14F-4D97-AF65-F5344CB8AC3E}">
        <p14:creationId xmlns:p14="http://schemas.microsoft.com/office/powerpoint/2010/main" val="3272813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80984" y="313805"/>
            <a:ext cx="8523423"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t-IT" sz="2400" b="1" dirty="0">
                <a:solidFill>
                  <a:srgbClr val="003F6E"/>
                </a:solidFill>
                <a:latin typeface="+mj-lt"/>
                <a:ea typeface="+mj-ea"/>
                <a:cs typeface="+mj-cs"/>
              </a:rPr>
              <a:t>Accumulo Termico Andasol:50 MWel, SM2, 7.7 h storage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40768"/>
            <a:ext cx="3705225" cy="315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flipV="1">
            <a:off x="381497" y="1340768"/>
            <a:ext cx="0" cy="3152775"/>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16200000">
            <a:off x="-751438" y="2732489"/>
            <a:ext cx="1872208" cy="369332"/>
          </a:xfrm>
          <a:prstGeom prst="rect">
            <a:avLst/>
          </a:prstGeom>
          <a:noFill/>
        </p:spPr>
        <p:txBody>
          <a:bodyPr wrap="square" rtlCol="0">
            <a:spAutoFit/>
          </a:bodyPr>
          <a:lstStyle/>
          <a:p>
            <a:r>
              <a:rPr lang="it-IT" dirty="0"/>
              <a:t>About 3.7 km</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335" r="19920" b="9364"/>
          <a:stretch/>
        </p:blipFill>
        <p:spPr bwMode="auto">
          <a:xfrm>
            <a:off x="4810124" y="1343050"/>
            <a:ext cx="3686175" cy="300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5992" y="2362745"/>
            <a:ext cx="3015328" cy="4306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987824" y="3212976"/>
            <a:ext cx="28803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Straight Arrow Connector 11"/>
          <p:cNvCxnSpPr/>
          <p:nvPr/>
        </p:nvCxnSpPr>
        <p:spPr>
          <a:xfrm flipV="1">
            <a:off x="4019947" y="2819135"/>
            <a:ext cx="0" cy="585482"/>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52242" y="2473893"/>
            <a:ext cx="1872208" cy="369332"/>
          </a:xfrm>
          <a:prstGeom prst="rect">
            <a:avLst/>
          </a:prstGeom>
          <a:noFill/>
        </p:spPr>
        <p:txBody>
          <a:bodyPr wrap="square" rtlCol="0">
            <a:spAutoFit/>
          </a:bodyPr>
          <a:lstStyle/>
          <a:p>
            <a:r>
              <a:rPr lang="it-IT" dirty="0"/>
              <a:t>About 20 m</a:t>
            </a:r>
          </a:p>
        </p:txBody>
      </p:sp>
      <p:sp>
        <p:nvSpPr>
          <p:cNvPr id="17" name="Rectangle 16"/>
          <p:cNvSpPr/>
          <p:nvPr/>
        </p:nvSpPr>
        <p:spPr>
          <a:xfrm>
            <a:off x="4255081" y="2926679"/>
            <a:ext cx="648384" cy="34992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Picture 12"/>
          <p:cNvPicPr>
            <a:picLocks noChangeAspect="1" noChangeArrowheads="1"/>
          </p:cNvPicPr>
          <p:nvPr/>
        </p:nvPicPr>
        <p:blipFill>
          <a:blip r:embed="rId5" cstate="print"/>
          <a:srcRect/>
          <a:stretch>
            <a:fillRect/>
          </a:stretch>
        </p:blipFill>
        <p:spPr bwMode="auto">
          <a:xfrm>
            <a:off x="5508104" y="4189996"/>
            <a:ext cx="4074023" cy="2711649"/>
          </a:xfrm>
          <a:prstGeom prst="rect">
            <a:avLst/>
          </a:prstGeom>
          <a:noFill/>
          <a:ln w="9525">
            <a:noFill/>
            <a:miter lim="800000"/>
            <a:headEnd/>
            <a:tailEnd/>
          </a:ln>
          <a:effectLst/>
        </p:spPr>
      </p:pic>
    </p:spTree>
    <p:extLst>
      <p:ext uri="{BB962C8B-B14F-4D97-AF65-F5344CB8AC3E}">
        <p14:creationId xmlns:p14="http://schemas.microsoft.com/office/powerpoint/2010/main" val="2734020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914" name="Picture 2"/>
          <p:cNvPicPr>
            <a:picLocks noChangeAspect="1" noChangeArrowheads="1"/>
          </p:cNvPicPr>
          <p:nvPr/>
        </p:nvPicPr>
        <p:blipFill>
          <a:blip r:embed="rId3" cstate="print"/>
          <a:srcRect/>
          <a:stretch>
            <a:fillRect/>
          </a:stretch>
        </p:blipFill>
        <p:spPr bwMode="auto">
          <a:xfrm>
            <a:off x="642910" y="1285860"/>
            <a:ext cx="7832474" cy="5000660"/>
          </a:xfrm>
          <a:prstGeom prst="rect">
            <a:avLst/>
          </a:prstGeom>
          <a:noFill/>
          <a:ln w="9525">
            <a:noFill/>
            <a:miter lim="800000"/>
            <a:headEnd/>
            <a:tailEnd/>
          </a:ln>
          <a:effectLst/>
        </p:spPr>
      </p:pic>
      <p:sp>
        <p:nvSpPr>
          <p:cNvPr id="4" name="CasellaDiTesto 3"/>
          <p:cNvSpPr txBox="1"/>
          <p:nvPr/>
        </p:nvSpPr>
        <p:spPr>
          <a:xfrm>
            <a:off x="714348" y="0"/>
            <a:ext cx="7072362" cy="923330"/>
          </a:xfrm>
          <a:prstGeom prst="rect">
            <a:avLst/>
          </a:prstGeom>
          <a:noFill/>
        </p:spPr>
        <p:txBody>
          <a:bodyPr wrap="square" rtlCol="0">
            <a:spAutoFit/>
          </a:bodyPr>
          <a:lstStyle/>
          <a:p>
            <a:endParaRPr lang="it-IT" b="1" dirty="0">
              <a:solidFill>
                <a:schemeClr val="accent6">
                  <a:lumMod val="50000"/>
                </a:schemeClr>
              </a:solidFill>
            </a:endParaRPr>
          </a:p>
          <a:p>
            <a:r>
              <a:rPr lang="it-IT" b="1" dirty="0">
                <a:solidFill>
                  <a:schemeClr val="accent6">
                    <a:lumMod val="50000"/>
                  </a:schemeClr>
                </a:solidFill>
              </a:rPr>
              <a:t>Sistemi a concentrazione puntuale: </a:t>
            </a:r>
            <a:r>
              <a:rPr lang="it-IT" b="1" dirty="0" err="1">
                <a:solidFill>
                  <a:schemeClr val="accent6">
                    <a:lumMod val="50000"/>
                  </a:schemeClr>
                </a:solidFill>
              </a:rPr>
              <a:t>Solar</a:t>
            </a:r>
            <a:r>
              <a:rPr lang="it-IT" b="1" dirty="0">
                <a:solidFill>
                  <a:schemeClr val="accent6">
                    <a:lumMod val="50000"/>
                  </a:schemeClr>
                </a:solidFill>
              </a:rPr>
              <a:t> </a:t>
            </a:r>
            <a:r>
              <a:rPr lang="it-IT" b="1" dirty="0" err="1">
                <a:solidFill>
                  <a:schemeClr val="accent6">
                    <a:lumMod val="50000"/>
                  </a:schemeClr>
                </a:solidFill>
              </a:rPr>
              <a:t>Tower</a:t>
            </a:r>
            <a:endParaRPr lang="it-IT" b="1" dirty="0">
              <a:solidFill>
                <a:schemeClr val="accent6">
                  <a:lumMod val="50000"/>
                </a:schemeClr>
              </a:solidFill>
            </a:endParaRPr>
          </a:p>
          <a:p>
            <a:endParaRPr lang="it-IT" b="1" dirty="0"/>
          </a:p>
        </p:txBody>
      </p:sp>
      <p:pic>
        <p:nvPicPr>
          <p:cNvPr id="31748" name="Picture 4" descr="Panels reflect the sun's rays on to the Gemasolar tower, at an intensity 1,000 times higher than a sunbeam"/>
          <p:cNvPicPr>
            <a:picLocks noChangeAspect="1" noChangeArrowheads="1"/>
          </p:cNvPicPr>
          <p:nvPr/>
        </p:nvPicPr>
        <p:blipFill>
          <a:blip r:embed="rId4" cstate="print"/>
          <a:srcRect/>
          <a:stretch>
            <a:fillRect/>
          </a:stretch>
        </p:blipFill>
        <p:spPr bwMode="auto">
          <a:xfrm>
            <a:off x="3707904" y="1268760"/>
            <a:ext cx="4762500" cy="3238501"/>
          </a:xfrm>
          <a:prstGeom prst="rect">
            <a:avLst/>
          </a:prstGeom>
          <a:ln>
            <a:noFill/>
          </a:ln>
          <a:effectLst>
            <a:softEdge rad="112500"/>
          </a:effectLst>
        </p:spPr>
      </p:pic>
      <p:sp>
        <p:nvSpPr>
          <p:cNvPr id="7"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35</a:t>
            </a:fld>
            <a:endParaRPr lang="it-IT" dirty="0"/>
          </a:p>
        </p:txBody>
      </p:sp>
    </p:spTree>
    <p:extLst>
      <p:ext uri="{BB962C8B-B14F-4D97-AF65-F5344CB8AC3E}">
        <p14:creationId xmlns:p14="http://schemas.microsoft.com/office/powerpoint/2010/main" val="1270509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755576" y="244586"/>
            <a:ext cx="3194016" cy="369332"/>
          </a:xfrm>
          <a:prstGeom prst="rect">
            <a:avLst/>
          </a:prstGeom>
        </p:spPr>
        <p:txBody>
          <a:bodyPr wrap="none">
            <a:spAutoFit/>
          </a:bodyPr>
          <a:lstStyle/>
          <a:p>
            <a:pPr algn="ctr" eaLnBrk="1" fontAlgn="auto" hangingPunct="1">
              <a:spcBef>
                <a:spcPts val="0"/>
              </a:spcBef>
              <a:spcAft>
                <a:spcPts val="0"/>
              </a:spcAft>
            </a:pPr>
            <a:r>
              <a:rPr lang="it-IT" b="1" dirty="0">
                <a:solidFill>
                  <a:srgbClr val="003F6E"/>
                </a:solidFill>
                <a:latin typeface="Arial"/>
              </a:rPr>
              <a:t>Ricevitore per Torre  Solare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00" y="1600957"/>
            <a:ext cx="5139424" cy="47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04344" y="820582"/>
            <a:ext cx="1512168" cy="923330"/>
          </a:xfrm>
          <a:prstGeom prst="rect">
            <a:avLst/>
          </a:prstGeom>
          <a:noFill/>
        </p:spPr>
        <p:txBody>
          <a:bodyPr wrap="square" rtlCol="0">
            <a:spAutoFit/>
          </a:bodyPr>
          <a:lstStyle/>
          <a:p>
            <a:pPr eaLnBrk="1" fontAlgn="auto" hangingPunct="1">
              <a:spcBef>
                <a:spcPts val="0"/>
              </a:spcBef>
              <a:spcAft>
                <a:spcPts val="0"/>
              </a:spcAft>
            </a:pPr>
            <a:r>
              <a:rPr lang="it-IT" sz="1800" b="1" dirty="0">
                <a:solidFill>
                  <a:srgbClr val="FF0000"/>
                </a:solidFill>
                <a:latin typeface="Arial"/>
              </a:rPr>
              <a:t>External tubular cylindrical</a:t>
            </a:r>
          </a:p>
        </p:txBody>
      </p:sp>
      <p:sp>
        <p:nvSpPr>
          <p:cNvPr id="8" name="TextBox 7"/>
          <p:cNvSpPr txBox="1"/>
          <p:nvPr/>
        </p:nvSpPr>
        <p:spPr>
          <a:xfrm>
            <a:off x="3096632" y="959082"/>
            <a:ext cx="1512168" cy="646331"/>
          </a:xfrm>
          <a:prstGeom prst="rect">
            <a:avLst/>
          </a:prstGeom>
          <a:noFill/>
        </p:spPr>
        <p:txBody>
          <a:bodyPr wrap="square" rtlCol="0">
            <a:spAutoFit/>
          </a:bodyPr>
          <a:lstStyle/>
          <a:p>
            <a:pPr eaLnBrk="1" fontAlgn="auto" hangingPunct="1">
              <a:spcBef>
                <a:spcPts val="0"/>
              </a:spcBef>
              <a:spcAft>
                <a:spcPts val="0"/>
              </a:spcAft>
            </a:pPr>
            <a:r>
              <a:rPr lang="it-IT" sz="1800" b="1" dirty="0">
                <a:solidFill>
                  <a:srgbClr val="FF0000"/>
                </a:solidFill>
                <a:latin typeface="Arial"/>
              </a:rPr>
              <a:t>Cavity tubular</a:t>
            </a:r>
          </a:p>
        </p:txBody>
      </p:sp>
      <p:sp>
        <p:nvSpPr>
          <p:cNvPr id="9" name="TextBox 8"/>
          <p:cNvSpPr txBox="1"/>
          <p:nvPr/>
        </p:nvSpPr>
        <p:spPr>
          <a:xfrm>
            <a:off x="392450" y="6105243"/>
            <a:ext cx="2123440" cy="369332"/>
          </a:xfrm>
          <a:prstGeom prst="rect">
            <a:avLst/>
          </a:prstGeom>
          <a:noFill/>
        </p:spPr>
        <p:txBody>
          <a:bodyPr wrap="square" rtlCol="0">
            <a:spAutoFit/>
          </a:bodyPr>
          <a:lstStyle/>
          <a:p>
            <a:pPr eaLnBrk="1" fontAlgn="auto" hangingPunct="1">
              <a:spcBef>
                <a:spcPts val="0"/>
              </a:spcBef>
              <a:spcAft>
                <a:spcPts val="0"/>
              </a:spcAft>
            </a:pPr>
            <a:r>
              <a:rPr lang="it-IT" sz="1800" b="1" dirty="0">
                <a:solidFill>
                  <a:srgbClr val="FF0000"/>
                </a:solidFill>
                <a:latin typeface="Arial"/>
              </a:rPr>
              <a:t>Billboard tubular</a:t>
            </a:r>
          </a:p>
        </p:txBody>
      </p:sp>
      <p:sp>
        <p:nvSpPr>
          <p:cNvPr id="10" name="TextBox 9"/>
          <p:cNvSpPr txBox="1"/>
          <p:nvPr/>
        </p:nvSpPr>
        <p:spPr>
          <a:xfrm>
            <a:off x="3384664" y="6161254"/>
            <a:ext cx="1512168" cy="369332"/>
          </a:xfrm>
          <a:prstGeom prst="rect">
            <a:avLst/>
          </a:prstGeom>
          <a:noFill/>
        </p:spPr>
        <p:txBody>
          <a:bodyPr wrap="square" rtlCol="0">
            <a:spAutoFit/>
          </a:bodyPr>
          <a:lstStyle/>
          <a:p>
            <a:pPr eaLnBrk="1" fontAlgn="auto" hangingPunct="1">
              <a:spcBef>
                <a:spcPts val="0"/>
              </a:spcBef>
              <a:spcAft>
                <a:spcPts val="0"/>
              </a:spcAft>
            </a:pPr>
            <a:r>
              <a:rPr lang="it-IT" sz="1800" b="1" dirty="0">
                <a:solidFill>
                  <a:srgbClr val="FF0000"/>
                </a:solidFill>
                <a:latin typeface="Arial"/>
              </a:rPr>
              <a:t>Volumetric</a:t>
            </a:r>
          </a:p>
        </p:txBody>
      </p:sp>
      <p:pic>
        <p:nvPicPr>
          <p:cNvPr id="399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93" t="29080" r="28903"/>
          <a:stretch/>
        </p:blipFill>
        <p:spPr bwMode="auto">
          <a:xfrm>
            <a:off x="6170907" y="998496"/>
            <a:ext cx="2483399" cy="262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3066" y="4014294"/>
            <a:ext cx="2882294" cy="2146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6936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19138" y="214313"/>
            <a:ext cx="5943600" cy="357187"/>
          </a:xfrm>
        </p:spPr>
        <p:txBody>
          <a:bodyPr/>
          <a:lstStyle/>
          <a:p>
            <a:pPr eaLnBrk="1" hangingPunct="1"/>
            <a:r>
              <a:rPr lang="it-IT" altLang="it-IT"/>
              <a:t>Solare </a:t>
            </a:r>
            <a:r>
              <a:rPr lang="it-IT" altLang="it-IT">
                <a:solidFill>
                  <a:srgbClr val="FF0000"/>
                </a:solidFill>
              </a:rPr>
              <a:t>termico</a:t>
            </a:r>
          </a:p>
        </p:txBody>
      </p:sp>
      <p:sp>
        <p:nvSpPr>
          <p:cNvPr id="29699" name="Rectangle 3"/>
          <p:cNvSpPr>
            <a:spLocks noChangeArrowheads="1"/>
          </p:cNvSpPr>
          <p:nvPr/>
        </p:nvSpPr>
        <p:spPr bwMode="auto">
          <a:xfrm>
            <a:off x="228600" y="903288"/>
            <a:ext cx="8839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dirty="0">
                <a:solidFill>
                  <a:srgbClr val="002060"/>
                </a:solidFill>
                <a:cs typeface="Times New Roman" pitchFamily="18" charset="0"/>
              </a:rPr>
              <a:t>L’energia solare può anche essere trasformata in </a:t>
            </a:r>
            <a:r>
              <a:rPr lang="it-IT" altLang="it-IT" b="1" dirty="0">
                <a:solidFill>
                  <a:srgbClr val="002060"/>
                </a:solidFill>
                <a:cs typeface="Times New Roman" pitchFamily="18" charset="0"/>
              </a:rPr>
              <a:t>energia termica</a:t>
            </a:r>
            <a:r>
              <a:rPr lang="it-IT" altLang="it-IT" dirty="0">
                <a:solidFill>
                  <a:srgbClr val="002060"/>
                </a:solidFill>
                <a:cs typeface="Times New Roman" pitchFamily="18" charset="0"/>
              </a:rPr>
              <a:t>; per fare ciò si utilizzano dei </a:t>
            </a:r>
            <a:r>
              <a:rPr lang="it-IT" altLang="it-IT" b="1" dirty="0">
                <a:solidFill>
                  <a:srgbClr val="FF0000"/>
                </a:solidFill>
                <a:cs typeface="Times New Roman" pitchFamily="18" charset="0"/>
              </a:rPr>
              <a:t>collettori solari</a:t>
            </a:r>
            <a:r>
              <a:rPr lang="it-IT" altLang="it-IT" dirty="0">
                <a:cs typeface="Times New Roman" pitchFamily="18" charset="0"/>
              </a:rPr>
              <a:t> </a:t>
            </a:r>
            <a:r>
              <a:rPr lang="it-IT" altLang="it-IT" dirty="0">
                <a:solidFill>
                  <a:srgbClr val="002060"/>
                </a:solidFill>
                <a:cs typeface="Times New Roman" pitchFamily="18" charset="0"/>
              </a:rPr>
              <a:t>i quali hanno il compito di convogliare tutto il calore raccolto dal sole su una superficie di raccolta, costituita da uno </a:t>
            </a:r>
            <a:r>
              <a:rPr lang="it-IT" altLang="it-IT" i="1" dirty="0">
                <a:solidFill>
                  <a:srgbClr val="002060"/>
                </a:solidFill>
                <a:cs typeface="Times New Roman" pitchFamily="18" charset="0"/>
              </a:rPr>
              <a:t>scambiatore di calore nel quale scorre un fluido termovettore</a:t>
            </a:r>
            <a:r>
              <a:rPr lang="it-IT" altLang="it-IT" dirty="0">
                <a:solidFill>
                  <a:srgbClr val="002060"/>
                </a:solidFill>
                <a:cs typeface="Times New Roman" pitchFamily="18" charset="0"/>
              </a:rPr>
              <a:t>.</a:t>
            </a:r>
            <a:endParaRPr lang="it-IT" altLang="it-IT" dirty="0">
              <a:solidFill>
                <a:srgbClr val="002060"/>
              </a:solidFill>
            </a:endParaRPr>
          </a:p>
        </p:txBody>
      </p:sp>
      <p:sp>
        <p:nvSpPr>
          <p:cNvPr id="91143" name="Rectangle 7"/>
          <p:cNvSpPr>
            <a:spLocks noChangeArrowheads="1"/>
          </p:cNvSpPr>
          <p:nvPr/>
        </p:nvSpPr>
        <p:spPr bwMode="auto">
          <a:xfrm>
            <a:off x="304800" y="2438400"/>
            <a:ext cx="4114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dirty="0">
                <a:solidFill>
                  <a:srgbClr val="002060"/>
                </a:solidFill>
                <a:cs typeface="Times New Roman" pitchFamily="18" charset="0"/>
              </a:rPr>
              <a:t>L’applicazione più semplice è l’uso diretto del calore</a:t>
            </a:r>
            <a:r>
              <a:rPr lang="it-IT" altLang="it-IT" dirty="0">
                <a:cs typeface="Times New Roman" pitchFamily="18" charset="0"/>
              </a:rPr>
              <a:t> </a:t>
            </a:r>
            <a:r>
              <a:rPr lang="it-IT" altLang="it-IT" dirty="0">
                <a:solidFill>
                  <a:srgbClr val="FF0000"/>
                </a:solidFill>
                <a:cs typeface="Times New Roman" pitchFamily="18" charset="0"/>
              </a:rPr>
              <a:t>per applicazioni di riscaldamento</a:t>
            </a:r>
            <a:r>
              <a:rPr lang="it-IT" altLang="it-IT" dirty="0">
                <a:cs typeface="Times New Roman" pitchFamily="18" charset="0"/>
              </a:rPr>
              <a:t> </a:t>
            </a:r>
            <a:r>
              <a:rPr lang="it-IT" altLang="it-IT" dirty="0">
                <a:solidFill>
                  <a:srgbClr val="002060"/>
                </a:solidFill>
                <a:cs typeface="Times New Roman" pitchFamily="18" charset="0"/>
              </a:rPr>
              <a:t>edifici</a:t>
            </a:r>
            <a:r>
              <a:rPr lang="it-IT" altLang="it-IT" dirty="0">
                <a:cs typeface="Times New Roman" pitchFamily="18" charset="0"/>
              </a:rPr>
              <a:t> </a:t>
            </a:r>
            <a:r>
              <a:rPr lang="it-IT" altLang="it-IT" dirty="0">
                <a:solidFill>
                  <a:srgbClr val="FF0000"/>
                </a:solidFill>
                <a:cs typeface="Times New Roman" pitchFamily="18" charset="0"/>
              </a:rPr>
              <a:t>o per produzione di acqua calda</a:t>
            </a:r>
            <a:r>
              <a:rPr lang="it-IT" altLang="it-IT" dirty="0">
                <a:cs typeface="Times New Roman" pitchFamily="18" charset="0"/>
              </a:rPr>
              <a:t> </a:t>
            </a:r>
            <a:r>
              <a:rPr lang="it-IT" altLang="it-IT" dirty="0">
                <a:solidFill>
                  <a:srgbClr val="002060"/>
                </a:solidFill>
                <a:cs typeface="Times New Roman" pitchFamily="18" charset="0"/>
              </a:rPr>
              <a:t>per usi igienico-sanitari.</a:t>
            </a:r>
            <a:endParaRPr lang="it-IT" altLang="it-IT" dirty="0">
              <a:solidFill>
                <a:srgbClr val="002060"/>
              </a:solidFill>
            </a:endParaRPr>
          </a:p>
        </p:txBody>
      </p:sp>
      <p:sp>
        <p:nvSpPr>
          <p:cNvPr id="91144" name="Rectangle 8"/>
          <p:cNvSpPr>
            <a:spLocks noChangeArrowheads="1"/>
          </p:cNvSpPr>
          <p:nvPr/>
        </p:nvSpPr>
        <p:spPr bwMode="auto">
          <a:xfrm>
            <a:off x="228600" y="4357688"/>
            <a:ext cx="88392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dirty="0">
                <a:solidFill>
                  <a:srgbClr val="002060"/>
                </a:solidFill>
                <a:cs typeface="Times New Roman" pitchFamily="18" charset="0"/>
              </a:rPr>
              <a:t>Tali applicazioni consentono buona economicità (costo di installazione relativamente basso, soprattutto in edifici nuovi, pay-back &lt;10 anni) e possono rappresentare un utile contributo al risparmio energetico negli edifici.</a:t>
            </a:r>
            <a:endParaRPr lang="it-IT" altLang="it-IT" dirty="0">
              <a:solidFill>
                <a:srgbClr val="002060"/>
              </a:solidFill>
            </a:endParaRPr>
          </a:p>
        </p:txBody>
      </p:sp>
      <p:graphicFrame>
        <p:nvGraphicFramePr>
          <p:cNvPr id="29702" name="Object 10"/>
          <p:cNvGraphicFramePr>
            <a:graphicFrameLocks noChangeAspect="1"/>
          </p:cNvGraphicFramePr>
          <p:nvPr/>
        </p:nvGraphicFramePr>
        <p:xfrm>
          <a:off x="4648200" y="2214563"/>
          <a:ext cx="3733800" cy="2208212"/>
        </p:xfrm>
        <a:graphic>
          <a:graphicData uri="http://schemas.openxmlformats.org/presentationml/2006/ole">
            <mc:AlternateContent xmlns:mc="http://schemas.openxmlformats.org/markup-compatibility/2006">
              <mc:Choice xmlns:v="urn:schemas-microsoft-com:vml" Requires="v">
                <p:oleObj name="Fotografia Photo Editor" r:id="rId2" imgW="2409524" imgH="2238687" progId="MSPhotoEd.3">
                  <p:embed/>
                </p:oleObj>
              </mc:Choice>
              <mc:Fallback>
                <p:oleObj name="Fotografia Photo Editor" r:id="rId2" imgW="2409524" imgH="2238687" progId="MSPhotoEd.3">
                  <p:embed/>
                  <p:pic>
                    <p:nvPicPr>
                      <p:cNvPr id="29702"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14563"/>
                        <a:ext cx="3733800"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63944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43"/>
                                        </p:tgtEl>
                                        <p:attrNameLst>
                                          <p:attrName>style.visibility</p:attrName>
                                        </p:attrNameLst>
                                      </p:cBhvr>
                                      <p:to>
                                        <p:strVal val="visible"/>
                                      </p:to>
                                    </p:set>
                                    <p:anim calcmode="lin" valueType="num">
                                      <p:cBhvr additive="base">
                                        <p:cTn id="7" dur="500" fill="hold"/>
                                        <p:tgtEl>
                                          <p:spTgt spid="91143"/>
                                        </p:tgtEl>
                                        <p:attrNameLst>
                                          <p:attrName>ppt_x</p:attrName>
                                        </p:attrNameLst>
                                      </p:cBhvr>
                                      <p:tavLst>
                                        <p:tav tm="0">
                                          <p:val>
                                            <p:strVal val="#ppt_x"/>
                                          </p:val>
                                        </p:tav>
                                        <p:tav tm="100000">
                                          <p:val>
                                            <p:strVal val="#ppt_x"/>
                                          </p:val>
                                        </p:tav>
                                      </p:tavLst>
                                    </p:anim>
                                    <p:anim calcmode="lin" valueType="num">
                                      <p:cBhvr additive="base">
                                        <p:cTn id="8" dur="500" fill="hold"/>
                                        <p:tgtEl>
                                          <p:spTgt spid="9114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1144"/>
                                        </p:tgtEl>
                                        <p:attrNameLst>
                                          <p:attrName>style.visibility</p:attrName>
                                        </p:attrNameLst>
                                      </p:cBhvr>
                                      <p:to>
                                        <p:strVal val="visible"/>
                                      </p:to>
                                    </p:set>
                                    <p:anim calcmode="lin" valueType="num">
                                      <p:cBhvr additive="base">
                                        <p:cTn id="13" dur="500" fill="hold"/>
                                        <p:tgtEl>
                                          <p:spTgt spid="91144"/>
                                        </p:tgtEl>
                                        <p:attrNameLst>
                                          <p:attrName>ppt_x</p:attrName>
                                        </p:attrNameLst>
                                      </p:cBhvr>
                                      <p:tavLst>
                                        <p:tav tm="0">
                                          <p:val>
                                            <p:strVal val="#ppt_x"/>
                                          </p:val>
                                        </p:tav>
                                        <p:tav tm="100000">
                                          <p:val>
                                            <p:strVal val="#ppt_x"/>
                                          </p:val>
                                        </p:tav>
                                      </p:tavLst>
                                    </p:anim>
                                    <p:anim calcmode="lin" valueType="num">
                                      <p:cBhvr additive="base">
                                        <p:cTn id="14" dur="500" fill="hold"/>
                                        <p:tgtEl>
                                          <p:spTgt spid="911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3" grpId="0"/>
      <p:bldP spid="911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asellaDiTesto 63"/>
          <p:cNvSpPr txBox="1"/>
          <p:nvPr/>
        </p:nvSpPr>
        <p:spPr>
          <a:xfrm>
            <a:off x="6858016" y="857232"/>
            <a:ext cx="8929718" cy="5632311"/>
          </a:xfrm>
          <a:prstGeom prst="rect">
            <a:avLst/>
          </a:prstGeom>
          <a:noFill/>
        </p:spPr>
        <p:txBody>
          <a:bodyPr wrap="square" rtlCol="0">
            <a:spAutoFit/>
          </a:bodyPr>
          <a:lstStyle/>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a:p>
            <a:pPr algn="ctr"/>
            <a:endParaRPr lang="it-IT" dirty="0">
              <a:solidFill>
                <a:schemeClr val="accent6">
                  <a:lumMod val="50000"/>
                </a:schemeClr>
              </a:solidFill>
            </a:endParaRPr>
          </a:p>
        </p:txBody>
      </p:sp>
      <p:sp>
        <p:nvSpPr>
          <p:cNvPr id="4" name="CasellaDiTesto 3"/>
          <p:cNvSpPr txBox="1"/>
          <p:nvPr/>
        </p:nvSpPr>
        <p:spPr>
          <a:xfrm>
            <a:off x="642910" y="1000108"/>
            <a:ext cx="8143932" cy="830997"/>
          </a:xfrm>
          <a:prstGeom prst="rect">
            <a:avLst/>
          </a:prstGeom>
          <a:noFill/>
        </p:spPr>
        <p:txBody>
          <a:bodyPr wrap="square" rtlCol="0">
            <a:spAutoFit/>
          </a:bodyPr>
          <a:lstStyle/>
          <a:p>
            <a:r>
              <a:rPr lang="it-IT" sz="2400" dirty="0">
                <a:solidFill>
                  <a:schemeClr val="accent6">
                    <a:lumMod val="50000"/>
                  </a:schemeClr>
                </a:solidFill>
              </a:rPr>
              <a:t>							 </a:t>
            </a:r>
          </a:p>
          <a:p>
            <a:endParaRPr lang="it-IT" sz="2400" dirty="0">
              <a:solidFill>
                <a:schemeClr val="accent6">
                  <a:lumMod val="50000"/>
                </a:schemeClr>
              </a:solidFill>
            </a:endParaRPr>
          </a:p>
        </p:txBody>
      </p:sp>
      <p:sp>
        <p:nvSpPr>
          <p:cNvPr id="5" name="CasellaDiTesto 4"/>
          <p:cNvSpPr txBox="1"/>
          <p:nvPr/>
        </p:nvSpPr>
        <p:spPr>
          <a:xfrm>
            <a:off x="714348" y="0"/>
            <a:ext cx="7072362" cy="1261884"/>
          </a:xfrm>
          <a:prstGeom prst="rect">
            <a:avLst/>
          </a:prstGeom>
          <a:noFill/>
        </p:spPr>
        <p:txBody>
          <a:bodyPr wrap="square" rtlCol="0">
            <a:spAutoFit/>
          </a:bodyPr>
          <a:lstStyle/>
          <a:p>
            <a:endParaRPr lang="it-IT" b="1" dirty="0">
              <a:solidFill>
                <a:schemeClr val="accent6">
                  <a:lumMod val="50000"/>
                </a:schemeClr>
              </a:solidFill>
            </a:endParaRPr>
          </a:p>
          <a:p>
            <a:r>
              <a:rPr lang="it-IT" sz="2200" b="1" dirty="0">
                <a:solidFill>
                  <a:schemeClr val="accent6">
                    <a:lumMod val="50000"/>
                  </a:schemeClr>
                </a:solidFill>
              </a:rPr>
              <a:t>Solare Fotovoltaico </a:t>
            </a:r>
          </a:p>
          <a:p>
            <a:endParaRPr lang="it-IT" b="1" dirty="0">
              <a:solidFill>
                <a:schemeClr val="accent6">
                  <a:lumMod val="50000"/>
                </a:schemeClr>
              </a:solidFill>
            </a:endParaRPr>
          </a:p>
          <a:p>
            <a:endParaRPr lang="it-IT" b="1" dirty="0">
              <a:solidFill>
                <a:schemeClr val="accent6">
                  <a:lumMod val="50000"/>
                </a:schemeClr>
              </a:solidFill>
            </a:endParaRPr>
          </a:p>
        </p:txBody>
      </p:sp>
      <p:sp>
        <p:nvSpPr>
          <p:cNvPr id="12" name="CasellaDiTesto 11"/>
          <p:cNvSpPr txBox="1"/>
          <p:nvPr/>
        </p:nvSpPr>
        <p:spPr>
          <a:xfrm>
            <a:off x="0" y="1285860"/>
            <a:ext cx="9144000" cy="769441"/>
          </a:xfrm>
          <a:prstGeom prst="rect">
            <a:avLst/>
          </a:prstGeom>
          <a:noFill/>
        </p:spPr>
        <p:txBody>
          <a:bodyPr wrap="square" rtlCol="0">
            <a:spAutoFit/>
          </a:bodyPr>
          <a:lstStyle/>
          <a:p>
            <a:pPr algn="ctr">
              <a:spcBef>
                <a:spcPct val="50000"/>
              </a:spcBef>
            </a:pPr>
            <a:r>
              <a:rPr lang="it-IT" sz="4400" b="1" dirty="0">
                <a:solidFill>
                  <a:srgbClr val="002060"/>
                </a:solidFill>
              </a:rPr>
              <a:t>Il Solare Fotovoltaico (PV)</a:t>
            </a:r>
          </a:p>
        </p:txBody>
      </p:sp>
      <p:pic>
        <p:nvPicPr>
          <p:cNvPr id="8" name="Picture 2"/>
          <p:cNvPicPr>
            <a:picLocks noChangeAspect="1" noChangeArrowheads="1"/>
          </p:cNvPicPr>
          <p:nvPr/>
        </p:nvPicPr>
        <p:blipFill>
          <a:blip r:embed="rId2" cstate="print"/>
          <a:srcRect/>
          <a:stretch>
            <a:fillRect/>
          </a:stretch>
        </p:blipFill>
        <p:spPr bwMode="auto">
          <a:xfrm>
            <a:off x="1928794" y="2285992"/>
            <a:ext cx="5238766" cy="4003367"/>
          </a:xfrm>
          <a:prstGeom prst="rect">
            <a:avLst/>
          </a:prstGeom>
          <a:noFill/>
          <a:ln w="9525">
            <a:noFill/>
            <a:miter lim="800000"/>
            <a:headEnd/>
            <a:tailEnd/>
          </a:ln>
        </p:spPr>
      </p:pic>
      <p:sp>
        <p:nvSpPr>
          <p:cNvPr id="9"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38</a:t>
            </a:fld>
            <a:endParaRPr lang="it-IT" dirty="0"/>
          </a:p>
        </p:txBody>
      </p:sp>
    </p:spTree>
    <p:extLst>
      <p:ext uri="{BB962C8B-B14F-4D97-AF65-F5344CB8AC3E}">
        <p14:creationId xmlns:p14="http://schemas.microsoft.com/office/powerpoint/2010/main" val="4135092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719138" y="214313"/>
            <a:ext cx="5943600" cy="357187"/>
          </a:xfrm>
        </p:spPr>
        <p:txBody>
          <a:bodyPr/>
          <a:lstStyle/>
          <a:p>
            <a:r>
              <a:rPr lang="it-IT" altLang="it-IT"/>
              <a:t>Schema di impianto «grid-connected»</a:t>
            </a:r>
          </a:p>
        </p:txBody>
      </p:sp>
      <p:sp>
        <p:nvSpPr>
          <p:cNvPr id="28675"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9D7CB0AD-A949-46EC-9A7D-68E19AD5504F}" type="slidenum">
              <a:rPr lang="it-IT" altLang="it-IT" sz="1600" smtClean="0">
                <a:solidFill>
                  <a:srgbClr val="FF9900"/>
                </a:solidFill>
              </a:rPr>
              <a:pPr>
                <a:buFontTx/>
                <a:buNone/>
              </a:pPr>
              <a:t>39</a:t>
            </a:fld>
            <a:endParaRPr lang="it-IT" altLang="it-IT" sz="1600">
              <a:solidFill>
                <a:srgbClr val="FF9900"/>
              </a:solidFill>
            </a:endParaRP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91" y="1988840"/>
            <a:ext cx="8964613" cy="334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sellaDiTesto 1"/>
          <p:cNvSpPr txBox="1"/>
          <p:nvPr/>
        </p:nvSpPr>
        <p:spPr>
          <a:xfrm>
            <a:off x="179512" y="980728"/>
            <a:ext cx="8496944" cy="1015663"/>
          </a:xfrm>
          <a:prstGeom prst="rect">
            <a:avLst/>
          </a:prstGeom>
          <a:noFill/>
        </p:spPr>
        <p:txBody>
          <a:bodyPr wrap="square" rtlCol="0">
            <a:spAutoFit/>
          </a:bodyPr>
          <a:lstStyle/>
          <a:p>
            <a:r>
              <a:rPr lang="it-IT" sz="2000" dirty="0">
                <a:solidFill>
                  <a:srgbClr val="002060"/>
                </a:solidFill>
              </a:rPr>
              <a:t>La maggior parte degli impianti è connessa alla rete (</a:t>
            </a:r>
            <a:r>
              <a:rPr lang="it-IT" sz="2000" dirty="0" err="1">
                <a:solidFill>
                  <a:srgbClr val="002060"/>
                </a:solidFill>
              </a:rPr>
              <a:t>grid-connected</a:t>
            </a:r>
            <a:r>
              <a:rPr lang="it-IT" sz="2000" dirty="0">
                <a:solidFill>
                  <a:srgbClr val="002060"/>
                </a:solidFill>
              </a:rPr>
              <a:t>). </a:t>
            </a:r>
          </a:p>
          <a:p>
            <a:r>
              <a:rPr lang="it-IT" sz="2000" dirty="0">
                <a:solidFill>
                  <a:srgbClr val="002060"/>
                </a:solidFill>
              </a:rPr>
              <a:t>In alternativa possono essere realizzati impianti «in isola», dotati di accumulo a batterie, capaci di gestire una rete locale autonoma.</a:t>
            </a:r>
          </a:p>
        </p:txBody>
      </p:sp>
      <p:sp>
        <p:nvSpPr>
          <p:cNvPr id="6" name="CasellaDiTesto 5"/>
          <p:cNvSpPr txBox="1"/>
          <p:nvPr/>
        </p:nvSpPr>
        <p:spPr>
          <a:xfrm>
            <a:off x="331912" y="5221649"/>
            <a:ext cx="8496944" cy="1015663"/>
          </a:xfrm>
          <a:prstGeom prst="rect">
            <a:avLst/>
          </a:prstGeom>
          <a:noFill/>
        </p:spPr>
        <p:txBody>
          <a:bodyPr wrap="square" rtlCol="0">
            <a:spAutoFit/>
          </a:bodyPr>
          <a:lstStyle/>
          <a:p>
            <a:pPr marL="342900" indent="-342900">
              <a:buFont typeface="Wingdings" panose="05000000000000000000" pitchFamily="2" charset="2"/>
              <a:buChar char="Ø"/>
            </a:pPr>
            <a:r>
              <a:rPr lang="it-IT" sz="2000" dirty="0">
                <a:solidFill>
                  <a:srgbClr val="002060"/>
                </a:solidFill>
              </a:rPr>
              <a:t>L’utilizzo di accumuli a batteria (elettrochimici) è oggi proposto anche negli impianti «</a:t>
            </a:r>
            <a:r>
              <a:rPr lang="it-IT" sz="2000" dirty="0" err="1">
                <a:solidFill>
                  <a:srgbClr val="002060"/>
                </a:solidFill>
              </a:rPr>
              <a:t>grid-connected</a:t>
            </a:r>
            <a:r>
              <a:rPr lang="it-IT" sz="2000" dirty="0">
                <a:solidFill>
                  <a:srgbClr val="002060"/>
                </a:solidFill>
              </a:rPr>
              <a:t>» per minimizzare lo scambio con la rete ed aumentare l’autoconsumo elettrico.</a:t>
            </a:r>
          </a:p>
        </p:txBody>
      </p:sp>
    </p:spTree>
    <p:extLst>
      <p:ext uri="{BB962C8B-B14F-4D97-AF65-F5344CB8AC3E}">
        <p14:creationId xmlns:p14="http://schemas.microsoft.com/office/powerpoint/2010/main" val="2298326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239883"/>
            <a:ext cx="5943600" cy="4417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it-IT" dirty="0"/>
              <a:t>COMBUSTIONE</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4</a:t>
            </a:fld>
            <a:endParaRPr lang="it-IT"/>
          </a:p>
        </p:txBody>
      </p:sp>
      <p:graphicFrame>
        <p:nvGraphicFramePr>
          <p:cNvPr id="5" name="Oggetto 4"/>
          <p:cNvGraphicFramePr>
            <a:graphicFrameLocks noChangeAspect="1"/>
          </p:cNvGraphicFramePr>
          <p:nvPr>
            <p:extLst>
              <p:ext uri="{D42A27DB-BD31-4B8C-83A1-F6EECF244321}">
                <p14:modId xmlns:p14="http://schemas.microsoft.com/office/powerpoint/2010/main" val="1433987917"/>
              </p:ext>
            </p:extLst>
          </p:nvPr>
        </p:nvGraphicFramePr>
        <p:xfrm>
          <a:off x="251520" y="1831180"/>
          <a:ext cx="8375084" cy="1512168"/>
        </p:xfrm>
        <a:graphic>
          <a:graphicData uri="http://schemas.openxmlformats.org/presentationml/2006/ole">
            <mc:AlternateContent xmlns:mc="http://schemas.openxmlformats.org/markup-compatibility/2006">
              <mc:Choice xmlns:v="urn:schemas-microsoft-com:vml" Requires="v">
                <p:oleObj name="Equation" r:id="rId2" imgW="1828800" imgH="330120" progId="Equation.DSMT4">
                  <p:embed/>
                </p:oleObj>
              </mc:Choice>
              <mc:Fallback>
                <p:oleObj name="Equation" r:id="rId2" imgW="1828800" imgH="330120" progId="Equation.DSMT4">
                  <p:embed/>
                  <p:pic>
                    <p:nvPicPr>
                      <p:cNvPr id="5" name="Oggetto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31180"/>
                        <a:ext cx="8375084" cy="1512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asellaDiTesto 5"/>
          <p:cNvSpPr txBox="1"/>
          <p:nvPr/>
        </p:nvSpPr>
        <p:spPr>
          <a:xfrm>
            <a:off x="0" y="1045914"/>
            <a:ext cx="9144000" cy="769441"/>
          </a:xfrm>
          <a:prstGeom prst="rect">
            <a:avLst/>
          </a:prstGeom>
          <a:noFill/>
        </p:spPr>
        <p:txBody>
          <a:bodyPr wrap="square" rtlCol="0">
            <a:spAutoFit/>
          </a:bodyPr>
          <a:lstStyle/>
          <a:p>
            <a:pPr algn="ctr"/>
            <a:r>
              <a:rPr lang="it-IT" sz="2200" b="1" u="sng" dirty="0">
                <a:solidFill>
                  <a:srgbClr val="002060"/>
                </a:solidFill>
              </a:rPr>
              <a:t>Reazione chimica tra un combustibile e un comburente  che avviene con produzione di calore</a:t>
            </a:r>
          </a:p>
        </p:txBody>
      </p:sp>
      <p:sp>
        <p:nvSpPr>
          <p:cNvPr id="7" name="CasellaDiTesto 6"/>
          <p:cNvSpPr txBox="1"/>
          <p:nvPr/>
        </p:nvSpPr>
        <p:spPr>
          <a:xfrm>
            <a:off x="0" y="3343348"/>
            <a:ext cx="8964488" cy="1200329"/>
          </a:xfrm>
          <a:prstGeom prst="rect">
            <a:avLst/>
          </a:prstGeom>
          <a:noFill/>
        </p:spPr>
        <p:txBody>
          <a:bodyPr wrap="square" rtlCol="0">
            <a:spAutoFit/>
          </a:bodyPr>
          <a:lstStyle/>
          <a:p>
            <a:pPr algn="ctr"/>
            <a:r>
              <a:rPr lang="it-IT" dirty="0">
                <a:solidFill>
                  <a:srgbClr val="002060"/>
                </a:solidFill>
              </a:rPr>
              <a:t>Il </a:t>
            </a:r>
            <a:r>
              <a:rPr lang="it-IT" b="1" dirty="0">
                <a:solidFill>
                  <a:srgbClr val="002060"/>
                </a:solidFill>
              </a:rPr>
              <a:t>potere calorifico superiore</a:t>
            </a:r>
            <a:r>
              <a:rPr lang="it-IT" dirty="0">
                <a:solidFill>
                  <a:srgbClr val="002060"/>
                </a:solidFill>
              </a:rPr>
              <a:t> (PCS) è la quantità di calore che si rende disponibile per effetto della combustione completa a pressione costante della massa unitaria del combustibile, quando i prodotti della combustione siano riportati alla temperatura iniziale del combustibile e del comburente (acqua in fase liquida)</a:t>
            </a:r>
          </a:p>
        </p:txBody>
      </p:sp>
      <p:sp>
        <p:nvSpPr>
          <p:cNvPr id="8" name="CasellaDiTesto 7"/>
          <p:cNvSpPr txBox="1"/>
          <p:nvPr/>
        </p:nvSpPr>
        <p:spPr>
          <a:xfrm>
            <a:off x="179512" y="4610082"/>
            <a:ext cx="8712968" cy="646331"/>
          </a:xfrm>
          <a:prstGeom prst="rect">
            <a:avLst/>
          </a:prstGeom>
          <a:noFill/>
        </p:spPr>
        <p:txBody>
          <a:bodyPr wrap="square" rtlCol="0">
            <a:spAutoFit/>
          </a:bodyPr>
          <a:lstStyle/>
          <a:p>
            <a:r>
              <a:rPr lang="it-IT" dirty="0"/>
              <a:t>Il </a:t>
            </a:r>
            <a:r>
              <a:rPr lang="it-IT" b="1" dirty="0">
                <a:solidFill>
                  <a:srgbClr val="002060"/>
                </a:solidFill>
              </a:rPr>
              <a:t>potere calorifico inferiore</a:t>
            </a:r>
            <a:r>
              <a:rPr lang="it-IT" dirty="0">
                <a:solidFill>
                  <a:srgbClr val="002060"/>
                </a:solidFill>
              </a:rPr>
              <a:t> (PCI) L’acqua nei fumi di combustione è considerata in fase vapore  </a:t>
            </a:r>
            <a:endParaRPr lang="it-IT" dirty="0"/>
          </a:p>
        </p:txBody>
      </p:sp>
      <p:sp>
        <p:nvSpPr>
          <p:cNvPr id="10" name="Rectangle 9"/>
          <p:cNvSpPr/>
          <p:nvPr/>
        </p:nvSpPr>
        <p:spPr>
          <a:xfrm>
            <a:off x="-1" y="5334862"/>
            <a:ext cx="7884369" cy="1200329"/>
          </a:xfrm>
          <a:prstGeom prst="rect">
            <a:avLst/>
          </a:prstGeom>
        </p:spPr>
        <p:txBody>
          <a:bodyPr wrap="square">
            <a:spAutoFit/>
          </a:bodyPr>
          <a:lstStyle/>
          <a:p>
            <a:pPr marL="342900" indent="-342900" algn="just" eaLnBrk="1" hangingPunct="1">
              <a:buFont typeface="+mj-lt"/>
              <a:buAutoNum type="arabicPeriod"/>
            </a:pPr>
            <a:r>
              <a:rPr lang="en-US" b="1" dirty="0">
                <a:solidFill>
                  <a:srgbClr val="002060"/>
                </a:solidFill>
              </a:rPr>
              <a:t>I </a:t>
            </a:r>
            <a:r>
              <a:rPr lang="en-US" b="1" dirty="0" err="1">
                <a:solidFill>
                  <a:srgbClr val="002060"/>
                </a:solidFill>
              </a:rPr>
              <a:t>combustibili</a:t>
            </a:r>
            <a:r>
              <a:rPr lang="en-US" b="1" dirty="0">
                <a:solidFill>
                  <a:srgbClr val="002060"/>
                </a:solidFill>
              </a:rPr>
              <a:t> </a:t>
            </a:r>
            <a:r>
              <a:rPr lang="en-US" b="1" dirty="0" err="1">
                <a:solidFill>
                  <a:srgbClr val="002060"/>
                </a:solidFill>
              </a:rPr>
              <a:t>fossili</a:t>
            </a:r>
            <a:r>
              <a:rPr lang="en-US" b="1" dirty="0">
                <a:solidFill>
                  <a:srgbClr val="002060"/>
                </a:solidFill>
              </a:rPr>
              <a:t> </a:t>
            </a:r>
            <a:r>
              <a:rPr lang="en-US" b="1" dirty="0" err="1">
                <a:solidFill>
                  <a:srgbClr val="002060"/>
                </a:solidFill>
              </a:rPr>
              <a:t>hanno</a:t>
            </a:r>
            <a:r>
              <a:rPr lang="en-US" b="1" dirty="0">
                <a:solidFill>
                  <a:srgbClr val="002060"/>
                </a:solidFill>
              </a:rPr>
              <a:t> </a:t>
            </a:r>
            <a:r>
              <a:rPr lang="en-US" b="1" dirty="0" err="1">
                <a:solidFill>
                  <a:srgbClr val="002060"/>
                </a:solidFill>
              </a:rPr>
              <a:t>un’altissima</a:t>
            </a:r>
            <a:r>
              <a:rPr lang="en-US" b="1" dirty="0">
                <a:solidFill>
                  <a:srgbClr val="002060"/>
                </a:solidFill>
              </a:rPr>
              <a:t> </a:t>
            </a:r>
            <a:r>
              <a:rPr lang="en-US" b="1" dirty="0" err="1">
                <a:solidFill>
                  <a:srgbClr val="002060"/>
                </a:solidFill>
              </a:rPr>
              <a:t>densità</a:t>
            </a:r>
            <a:r>
              <a:rPr lang="en-US" b="1" dirty="0">
                <a:solidFill>
                  <a:srgbClr val="002060"/>
                </a:solidFill>
              </a:rPr>
              <a:t> </a:t>
            </a:r>
            <a:r>
              <a:rPr lang="en-US" b="1" dirty="0" err="1">
                <a:solidFill>
                  <a:srgbClr val="002060"/>
                </a:solidFill>
              </a:rPr>
              <a:t>energetica</a:t>
            </a:r>
            <a:endParaRPr lang="en-US" b="1" dirty="0">
              <a:solidFill>
                <a:srgbClr val="002060"/>
              </a:solidFill>
            </a:endParaRPr>
          </a:p>
          <a:p>
            <a:pPr marL="342900" indent="-342900" algn="just" eaLnBrk="1" hangingPunct="1">
              <a:buFont typeface="+mj-lt"/>
              <a:buAutoNum type="arabicPeriod"/>
            </a:pPr>
            <a:endParaRPr lang="en-US" b="1" dirty="0">
              <a:solidFill>
                <a:srgbClr val="002060"/>
              </a:solidFill>
            </a:endParaRPr>
          </a:p>
          <a:p>
            <a:pPr marL="342900" indent="-342900" algn="just" eaLnBrk="1" hangingPunct="1">
              <a:buFont typeface="+mj-lt"/>
              <a:buAutoNum type="arabicPeriod"/>
            </a:pPr>
            <a:r>
              <a:rPr lang="en-US" b="1" dirty="0">
                <a:solidFill>
                  <a:srgbClr val="002060"/>
                </a:solidFill>
              </a:rPr>
              <a:t>I </a:t>
            </a:r>
            <a:r>
              <a:rPr lang="en-US" b="1" dirty="0" err="1">
                <a:solidFill>
                  <a:srgbClr val="002060"/>
                </a:solidFill>
              </a:rPr>
              <a:t>combustibili</a:t>
            </a:r>
            <a:r>
              <a:rPr lang="en-US" b="1" dirty="0">
                <a:solidFill>
                  <a:srgbClr val="002060"/>
                </a:solidFill>
              </a:rPr>
              <a:t> </a:t>
            </a:r>
            <a:r>
              <a:rPr lang="en-US" b="1" dirty="0" err="1">
                <a:solidFill>
                  <a:srgbClr val="002060"/>
                </a:solidFill>
              </a:rPr>
              <a:t>fossili</a:t>
            </a:r>
            <a:r>
              <a:rPr lang="en-US" b="1" dirty="0">
                <a:solidFill>
                  <a:srgbClr val="002060"/>
                </a:solidFill>
              </a:rPr>
              <a:t> </a:t>
            </a:r>
            <a:r>
              <a:rPr lang="en-US" b="1" dirty="0" err="1">
                <a:solidFill>
                  <a:srgbClr val="002060"/>
                </a:solidFill>
              </a:rPr>
              <a:t>sono</a:t>
            </a:r>
            <a:r>
              <a:rPr lang="en-US" b="1" dirty="0">
                <a:solidFill>
                  <a:srgbClr val="002060"/>
                </a:solidFill>
              </a:rPr>
              <a:t> </a:t>
            </a:r>
            <a:r>
              <a:rPr lang="en-US" b="1" dirty="0" err="1">
                <a:solidFill>
                  <a:srgbClr val="002060"/>
                </a:solidFill>
              </a:rPr>
              <a:t>trasportabili</a:t>
            </a:r>
            <a:r>
              <a:rPr lang="en-US" b="1" dirty="0">
                <a:solidFill>
                  <a:srgbClr val="002060"/>
                </a:solidFill>
              </a:rPr>
              <a:t>, </a:t>
            </a:r>
            <a:r>
              <a:rPr lang="en-US" b="1" dirty="0" err="1">
                <a:solidFill>
                  <a:srgbClr val="002060"/>
                </a:solidFill>
              </a:rPr>
              <a:t>stoccabili</a:t>
            </a:r>
            <a:r>
              <a:rPr lang="en-US" b="1" dirty="0">
                <a:solidFill>
                  <a:srgbClr val="002060"/>
                </a:solidFill>
              </a:rPr>
              <a:t> e </a:t>
            </a:r>
            <a:r>
              <a:rPr lang="en-US" b="1" dirty="0" err="1">
                <a:solidFill>
                  <a:srgbClr val="002060"/>
                </a:solidFill>
              </a:rPr>
              <a:t>disponibili</a:t>
            </a:r>
            <a:r>
              <a:rPr lang="en-US" b="1" dirty="0">
                <a:solidFill>
                  <a:srgbClr val="002060"/>
                </a:solidFill>
              </a:rPr>
              <a:t> </a:t>
            </a:r>
            <a:r>
              <a:rPr lang="en-US" b="1" dirty="0" err="1">
                <a:solidFill>
                  <a:srgbClr val="002060"/>
                </a:solidFill>
              </a:rPr>
              <a:t>costo</a:t>
            </a:r>
            <a:r>
              <a:rPr lang="en-US" b="1" dirty="0">
                <a:solidFill>
                  <a:srgbClr val="002060"/>
                </a:solidFill>
              </a:rPr>
              <a:t> </a:t>
            </a:r>
            <a:r>
              <a:rPr lang="en-US" b="1" dirty="0" err="1">
                <a:solidFill>
                  <a:srgbClr val="002060"/>
                </a:solidFill>
              </a:rPr>
              <a:t>relativamente</a:t>
            </a:r>
            <a:r>
              <a:rPr lang="en-US" b="1" dirty="0">
                <a:solidFill>
                  <a:srgbClr val="002060"/>
                </a:solidFill>
              </a:rPr>
              <a:t> basso</a:t>
            </a:r>
          </a:p>
        </p:txBody>
      </p:sp>
      <p:pic>
        <p:nvPicPr>
          <p:cNvPr id="11" name="Picture 2" descr="https://encrypted-tbn1.gstatic.com/images?q=tbn:ANd9GcTo80ovA5Ovwey5px-MESY2nIry8E86gAZBo9v6C4BLXAAbNro9z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368" y="5208110"/>
            <a:ext cx="1279029" cy="1279029"/>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4358" r="18400"/>
          <a:stretch/>
        </p:blipFill>
        <p:spPr bwMode="auto">
          <a:xfrm flipH="1">
            <a:off x="7359810" y="908720"/>
            <a:ext cx="1803587" cy="2724168"/>
          </a:xfrm>
          <a:prstGeom prst="rect">
            <a:avLst/>
          </a:prstGeom>
          <a:solidFill>
            <a:schemeClr val="accent1"/>
          </a:solidFill>
          <a:ln>
            <a:noFill/>
          </a:ln>
          <a:effectLst>
            <a:softEdge rad="635000"/>
          </a:effectLst>
        </p:spPr>
      </p:pic>
    </p:spTree>
    <p:extLst>
      <p:ext uri="{BB962C8B-B14F-4D97-AF65-F5344CB8AC3E}">
        <p14:creationId xmlns:p14="http://schemas.microsoft.com/office/powerpoint/2010/main" val="631759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566863"/>
            <a:ext cx="9030332" cy="4670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38" name="Titolo 1"/>
          <p:cNvSpPr>
            <a:spLocks noGrp="1"/>
          </p:cNvSpPr>
          <p:nvPr>
            <p:ph type="title"/>
          </p:nvPr>
        </p:nvSpPr>
        <p:spPr>
          <a:xfrm>
            <a:off x="719138" y="214313"/>
            <a:ext cx="5943600" cy="357187"/>
          </a:xfrm>
        </p:spPr>
        <p:txBody>
          <a:bodyPr/>
          <a:lstStyle/>
          <a:p>
            <a:r>
              <a:rPr lang="it-IT" altLang="it-IT" dirty="0"/>
              <a:t>Evoluzione delle installazioni in Italia</a:t>
            </a:r>
          </a:p>
        </p:txBody>
      </p:sp>
      <p:sp>
        <p:nvSpPr>
          <p:cNvPr id="39939"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D450FE7D-1444-41AD-88DC-D5D3C777B29F}" type="slidenum">
              <a:rPr lang="it-IT" altLang="it-IT" sz="1600" smtClean="0">
                <a:solidFill>
                  <a:srgbClr val="FF9900"/>
                </a:solidFill>
              </a:rPr>
              <a:pPr>
                <a:buFontTx/>
                <a:buNone/>
              </a:pPr>
              <a:t>40</a:t>
            </a:fld>
            <a:endParaRPr lang="it-IT" altLang="it-IT" sz="1600">
              <a:solidFill>
                <a:srgbClr val="FF9900"/>
              </a:solidFill>
            </a:endParaRPr>
          </a:p>
        </p:txBody>
      </p:sp>
      <p:pic>
        <p:nvPicPr>
          <p:cNvPr id="399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988393"/>
            <a:ext cx="2790229" cy="1584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42" name="CasellaDiTesto 5"/>
          <p:cNvSpPr txBox="1">
            <a:spLocks noChangeArrowheads="1"/>
          </p:cNvSpPr>
          <p:nvPr/>
        </p:nvSpPr>
        <p:spPr bwMode="auto">
          <a:xfrm>
            <a:off x="877118" y="3627189"/>
            <a:ext cx="3694882" cy="1077218"/>
          </a:xfrm>
          <a:prstGeom prst="rect">
            <a:avLst/>
          </a:prstGeom>
          <a:solidFill>
            <a:srgbClr val="FFFF00"/>
          </a:solidFill>
          <a:ln>
            <a:noFill/>
          </a:ln>
        </p:spPr>
        <p:txBody>
          <a:bodyPr wrap="square">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sz="1600" dirty="0"/>
              <a:t>Alla data di gennaio 2014 il totale degli incentivi rappresenta un costo di 6,7 miliardi di  € /anno da corrispondere per una media di 20 anni di vita utile</a:t>
            </a:r>
          </a:p>
        </p:txBody>
      </p:sp>
    </p:spTree>
    <p:extLst>
      <p:ext uri="{BB962C8B-B14F-4D97-AF65-F5344CB8AC3E}">
        <p14:creationId xmlns:p14="http://schemas.microsoft.com/office/powerpoint/2010/main" val="2746865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olo 1"/>
          <p:cNvSpPr>
            <a:spLocks noGrp="1"/>
          </p:cNvSpPr>
          <p:nvPr>
            <p:ph type="title"/>
          </p:nvPr>
        </p:nvSpPr>
        <p:spPr>
          <a:xfrm>
            <a:off x="719138" y="214313"/>
            <a:ext cx="5943600" cy="357187"/>
          </a:xfrm>
        </p:spPr>
        <p:txBody>
          <a:bodyPr/>
          <a:lstStyle/>
          <a:p>
            <a:r>
              <a:rPr lang="it-IT" altLang="it-IT" dirty="0"/>
              <a:t>Evoluzione delle installazioni in Italia</a:t>
            </a:r>
          </a:p>
        </p:txBody>
      </p:sp>
      <p:sp>
        <p:nvSpPr>
          <p:cNvPr id="39939"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D450FE7D-1444-41AD-88DC-D5D3C777B29F}" type="slidenum">
              <a:rPr lang="it-IT" altLang="it-IT" sz="1600" smtClean="0">
                <a:solidFill>
                  <a:srgbClr val="FF9900"/>
                </a:solidFill>
              </a:rPr>
              <a:pPr>
                <a:buFontTx/>
                <a:buNone/>
              </a:pPr>
              <a:t>41</a:t>
            </a:fld>
            <a:endParaRPr lang="it-IT" altLang="it-IT" sz="1600">
              <a:solidFill>
                <a:srgbClr val="FF9900"/>
              </a:solidFill>
            </a:endParaRPr>
          </a:p>
        </p:txBody>
      </p:sp>
      <p:pic>
        <p:nvPicPr>
          <p:cNvPr id="7" name="Immagine 6">
            <a:extLst>
              <a:ext uri="{FF2B5EF4-FFF2-40B4-BE49-F238E27FC236}">
                <a16:creationId xmlns:a16="http://schemas.microsoft.com/office/drawing/2014/main" id="{D8D67F7D-EAC5-472B-96DB-EE22438AED69}"/>
              </a:ext>
            </a:extLst>
          </p:cNvPr>
          <p:cNvPicPr>
            <a:picLocks noChangeAspect="1"/>
          </p:cNvPicPr>
          <p:nvPr/>
        </p:nvPicPr>
        <p:blipFill>
          <a:blip r:embed="rId2"/>
          <a:stretch>
            <a:fillRect/>
          </a:stretch>
        </p:blipFill>
        <p:spPr>
          <a:xfrm>
            <a:off x="5327391" y="1628800"/>
            <a:ext cx="3646164" cy="3815761"/>
          </a:xfrm>
          <a:prstGeom prst="rect">
            <a:avLst/>
          </a:prstGeom>
        </p:spPr>
      </p:pic>
      <p:grpSp>
        <p:nvGrpSpPr>
          <p:cNvPr id="8" name="Group 8">
            <a:extLst>
              <a:ext uri="{FF2B5EF4-FFF2-40B4-BE49-F238E27FC236}">
                <a16:creationId xmlns:a16="http://schemas.microsoft.com/office/drawing/2014/main" id="{A5642217-05D0-4E79-AA33-E231AF6800DC}"/>
              </a:ext>
            </a:extLst>
          </p:cNvPr>
          <p:cNvGrpSpPr>
            <a:grpSpLocks noChangeAspect="1"/>
          </p:cNvGrpSpPr>
          <p:nvPr/>
        </p:nvGrpSpPr>
        <p:grpSpPr bwMode="auto">
          <a:xfrm>
            <a:off x="107504" y="1340768"/>
            <a:ext cx="4945063" cy="2857499"/>
            <a:chOff x="19" y="645"/>
            <a:chExt cx="3115" cy="1800"/>
          </a:xfrm>
        </p:grpSpPr>
        <p:sp>
          <p:nvSpPr>
            <p:cNvPr id="9" name="AutoShape 7">
              <a:extLst>
                <a:ext uri="{FF2B5EF4-FFF2-40B4-BE49-F238E27FC236}">
                  <a16:creationId xmlns:a16="http://schemas.microsoft.com/office/drawing/2014/main" id="{9074A883-DD8F-476C-8FC2-36DC33C45F59}"/>
                </a:ext>
              </a:extLst>
            </p:cNvPr>
            <p:cNvSpPr>
              <a:spLocks noChangeAspect="1" noChangeArrowheads="1" noTextEdit="1"/>
            </p:cNvSpPr>
            <p:nvPr/>
          </p:nvSpPr>
          <p:spPr bwMode="auto">
            <a:xfrm>
              <a:off x="19" y="645"/>
              <a:ext cx="3112"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pic>
          <p:nvPicPr>
            <p:cNvPr id="10" name="Picture 9">
              <a:extLst>
                <a:ext uri="{FF2B5EF4-FFF2-40B4-BE49-F238E27FC236}">
                  <a16:creationId xmlns:a16="http://schemas.microsoft.com/office/drawing/2014/main" id="{38827817-F6B5-470F-9552-BE29FBC11B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95" t="18393" r="-1"/>
            <a:stretch/>
          </p:blipFill>
          <p:spPr bwMode="auto">
            <a:xfrm>
              <a:off x="61" y="648"/>
              <a:ext cx="3073"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asellaDiTesto 10">
            <a:extLst>
              <a:ext uri="{FF2B5EF4-FFF2-40B4-BE49-F238E27FC236}">
                <a16:creationId xmlns:a16="http://schemas.microsoft.com/office/drawing/2014/main" id="{A52DB613-C8A3-4F85-9AB7-0517A5D5C1F6}"/>
              </a:ext>
            </a:extLst>
          </p:cNvPr>
          <p:cNvSpPr txBox="1"/>
          <p:nvPr/>
        </p:nvSpPr>
        <p:spPr>
          <a:xfrm>
            <a:off x="86744" y="1146893"/>
            <a:ext cx="5442439" cy="338554"/>
          </a:xfrm>
          <a:prstGeom prst="rect">
            <a:avLst/>
          </a:prstGeom>
          <a:noFill/>
        </p:spPr>
        <p:txBody>
          <a:bodyPr wrap="square" rtlCol="0">
            <a:spAutoFit/>
          </a:bodyPr>
          <a:lstStyle/>
          <a:p>
            <a:pPr algn="ctr"/>
            <a:r>
              <a:rPr lang="en-US" sz="1600" u="sng" dirty="0" err="1">
                <a:solidFill>
                  <a:srgbClr val="002060"/>
                </a:solidFill>
              </a:rPr>
              <a:t>Andamento</a:t>
            </a:r>
            <a:r>
              <a:rPr lang="en-US" sz="1600" u="sng" dirty="0">
                <a:solidFill>
                  <a:srgbClr val="002060"/>
                </a:solidFill>
              </a:rPr>
              <a:t> Potenza </a:t>
            </a:r>
            <a:r>
              <a:rPr lang="en-US" sz="1600" u="sng" dirty="0" err="1">
                <a:solidFill>
                  <a:srgbClr val="002060"/>
                </a:solidFill>
              </a:rPr>
              <a:t>installata</a:t>
            </a:r>
            <a:r>
              <a:rPr lang="en-US" sz="1600" u="sng" dirty="0">
                <a:solidFill>
                  <a:srgbClr val="002060"/>
                </a:solidFill>
              </a:rPr>
              <a:t> e </a:t>
            </a:r>
            <a:r>
              <a:rPr lang="en-US" sz="1600" u="sng" dirty="0" err="1">
                <a:solidFill>
                  <a:srgbClr val="002060"/>
                </a:solidFill>
              </a:rPr>
              <a:t>numero</a:t>
            </a:r>
            <a:r>
              <a:rPr lang="en-US" sz="1600" u="sng" dirty="0">
                <a:solidFill>
                  <a:srgbClr val="002060"/>
                </a:solidFill>
              </a:rPr>
              <a:t> di </a:t>
            </a:r>
            <a:r>
              <a:rPr lang="en-US" sz="1600" u="sng" dirty="0" err="1">
                <a:solidFill>
                  <a:srgbClr val="002060"/>
                </a:solidFill>
              </a:rPr>
              <a:t>impianti</a:t>
            </a:r>
            <a:endParaRPr lang="it-IT" sz="1600" u="sng" dirty="0">
              <a:solidFill>
                <a:srgbClr val="002060"/>
              </a:solidFill>
            </a:endParaRPr>
          </a:p>
        </p:txBody>
      </p:sp>
    </p:spTree>
    <p:extLst>
      <p:ext uri="{BB962C8B-B14F-4D97-AF65-F5344CB8AC3E}">
        <p14:creationId xmlns:p14="http://schemas.microsoft.com/office/powerpoint/2010/main" val="27494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p:cNvSpPr txBox="1"/>
          <p:nvPr/>
        </p:nvSpPr>
        <p:spPr>
          <a:xfrm>
            <a:off x="714348" y="0"/>
            <a:ext cx="7072362" cy="1200329"/>
          </a:xfrm>
          <a:prstGeom prst="rect">
            <a:avLst/>
          </a:prstGeom>
          <a:noFill/>
        </p:spPr>
        <p:txBody>
          <a:bodyPr wrap="square" rtlCol="0">
            <a:spAutoFit/>
          </a:bodyPr>
          <a:lstStyle/>
          <a:p>
            <a:endParaRPr lang="it-IT" b="1" dirty="0">
              <a:solidFill>
                <a:schemeClr val="accent6">
                  <a:lumMod val="50000"/>
                </a:schemeClr>
              </a:solidFill>
            </a:endParaRPr>
          </a:p>
          <a:p>
            <a:r>
              <a:rPr lang="it-IT" b="1" dirty="0">
                <a:solidFill>
                  <a:schemeClr val="accent6">
                    <a:lumMod val="50000"/>
                  </a:schemeClr>
                </a:solidFill>
              </a:rPr>
              <a:t>Solare Fotovoltaico </a:t>
            </a:r>
          </a:p>
          <a:p>
            <a:endParaRPr lang="it-IT" b="1" dirty="0">
              <a:solidFill>
                <a:schemeClr val="accent6">
                  <a:lumMod val="50000"/>
                </a:schemeClr>
              </a:solidFill>
            </a:endParaRPr>
          </a:p>
          <a:p>
            <a:endParaRPr lang="it-IT" b="1" dirty="0">
              <a:solidFill>
                <a:schemeClr val="accent6">
                  <a:lumMod val="50000"/>
                </a:schemeClr>
              </a:solidFill>
            </a:endParaRPr>
          </a:p>
        </p:txBody>
      </p:sp>
      <p:sp>
        <p:nvSpPr>
          <p:cNvPr id="5"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42</a:t>
            </a:fld>
            <a:endParaRPr lang="it-IT" dirty="0"/>
          </a:p>
        </p:txBody>
      </p:sp>
      <p:pic>
        <p:nvPicPr>
          <p:cNvPr id="6" name="Immagine 5">
            <a:extLst>
              <a:ext uri="{FF2B5EF4-FFF2-40B4-BE49-F238E27FC236}">
                <a16:creationId xmlns:a16="http://schemas.microsoft.com/office/drawing/2014/main" id="{FC6F6568-81E1-4CF5-AE0D-300C10E1F6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268760"/>
            <a:ext cx="8900225" cy="4680520"/>
          </a:xfrm>
          <a:prstGeom prst="rect">
            <a:avLst/>
          </a:prstGeom>
        </p:spPr>
      </p:pic>
    </p:spTree>
    <p:extLst>
      <p:ext uri="{BB962C8B-B14F-4D97-AF65-F5344CB8AC3E}">
        <p14:creationId xmlns:p14="http://schemas.microsoft.com/office/powerpoint/2010/main" val="312412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olo 1"/>
          <p:cNvSpPr>
            <a:spLocks noGrp="1"/>
          </p:cNvSpPr>
          <p:nvPr>
            <p:ph type="title"/>
          </p:nvPr>
        </p:nvSpPr>
        <p:spPr>
          <a:xfrm>
            <a:off x="719138" y="214313"/>
            <a:ext cx="5943600" cy="357187"/>
          </a:xfrm>
        </p:spPr>
        <p:txBody>
          <a:bodyPr/>
          <a:lstStyle/>
          <a:p>
            <a:r>
              <a:rPr lang="it-IT" altLang="it-IT"/>
              <a:t>Geotermia</a:t>
            </a:r>
          </a:p>
        </p:txBody>
      </p:sp>
      <p:sp>
        <p:nvSpPr>
          <p:cNvPr id="8195"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0CEFD420-D5A9-49E2-B5E4-420107981B45}" type="slidenum">
              <a:rPr lang="it-IT" altLang="it-IT" sz="1600" smtClean="0">
                <a:solidFill>
                  <a:srgbClr val="FF9900"/>
                </a:solidFill>
              </a:rPr>
              <a:pPr>
                <a:buFontTx/>
                <a:buNone/>
              </a:pPr>
              <a:t>43</a:t>
            </a:fld>
            <a:endParaRPr lang="it-IT" altLang="it-IT" sz="1600">
              <a:solidFill>
                <a:srgbClr val="FF9900"/>
              </a:solidFill>
            </a:endParaRPr>
          </a:p>
        </p:txBody>
      </p:sp>
      <p:graphicFrame>
        <p:nvGraphicFramePr>
          <p:cNvPr id="4" name="Group 98"/>
          <p:cNvGraphicFramePr>
            <a:graphicFrameLocks/>
          </p:cNvGraphicFramePr>
          <p:nvPr>
            <p:extLst>
              <p:ext uri="{D42A27DB-BD31-4B8C-83A1-F6EECF244321}">
                <p14:modId xmlns:p14="http://schemas.microsoft.com/office/powerpoint/2010/main" val="2572881769"/>
              </p:ext>
            </p:extLst>
          </p:nvPr>
        </p:nvGraphicFramePr>
        <p:xfrm>
          <a:off x="322957" y="4735637"/>
          <a:ext cx="6375400" cy="1717699"/>
        </p:xfrm>
        <a:graphic>
          <a:graphicData uri="http://schemas.openxmlformats.org/drawingml/2006/table">
            <a:tbl>
              <a:tblPr/>
              <a:tblGrid>
                <a:gridCol w="2792665">
                  <a:extLst>
                    <a:ext uri="{9D8B030D-6E8A-4147-A177-3AD203B41FA5}">
                      <a16:colId xmlns:a16="http://schemas.microsoft.com/office/drawing/2014/main" val="20000"/>
                    </a:ext>
                  </a:extLst>
                </a:gridCol>
                <a:gridCol w="1888068">
                  <a:extLst>
                    <a:ext uri="{9D8B030D-6E8A-4147-A177-3AD203B41FA5}">
                      <a16:colId xmlns:a16="http://schemas.microsoft.com/office/drawing/2014/main" val="20001"/>
                    </a:ext>
                  </a:extLst>
                </a:gridCol>
                <a:gridCol w="1694667">
                  <a:extLst>
                    <a:ext uri="{9D8B030D-6E8A-4147-A177-3AD203B41FA5}">
                      <a16:colId xmlns:a16="http://schemas.microsoft.com/office/drawing/2014/main" val="20002"/>
                    </a:ext>
                  </a:extLst>
                </a:gridCol>
              </a:tblGrid>
              <a:tr h="57904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it-IT" sz="1600" b="0" i="0" u="none" strike="noStrike" kern="0" cap="none" normalizeH="0" baseline="0" dirty="0">
                        <a:ln>
                          <a:noFill/>
                        </a:ln>
                        <a:solidFill>
                          <a:srgbClr val="002060"/>
                        </a:solidFill>
                        <a:effectLst/>
                        <a:latin typeface="+mn-lt"/>
                        <a:ea typeface="+mn-ea"/>
                        <a:cs typeface="+mn-cs"/>
                      </a:endParaRPr>
                    </a:p>
                  </a:txBody>
                  <a:tcPr marL="91437" marR="91437"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potenziale per le riserve identificate</a:t>
                      </a:r>
                    </a:p>
                  </a:txBody>
                  <a:tcPr marL="91437" marR="91437"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a:ln>
                            <a:noFill/>
                          </a:ln>
                          <a:solidFill>
                            <a:srgbClr val="002060"/>
                          </a:solidFill>
                          <a:effectLst/>
                          <a:latin typeface="+mn-lt"/>
                          <a:ea typeface="+mn-ea"/>
                          <a:cs typeface="+mn-cs"/>
                        </a:rPr>
                        <a:t>limite superiore</a:t>
                      </a:r>
                    </a:p>
                  </a:txBody>
                  <a:tcPr marL="91437" marR="91437"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32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Energia elettrica (TW)</a:t>
                      </a:r>
                    </a:p>
                  </a:txBody>
                  <a:tcPr marL="91437" marR="91437"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0.2</a:t>
                      </a:r>
                    </a:p>
                  </a:txBody>
                  <a:tcPr marL="91437" marR="91437"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1-2</a:t>
                      </a:r>
                    </a:p>
                  </a:txBody>
                  <a:tcPr marL="91437" marR="91437"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9962">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Usi termici diretti (TW)</a:t>
                      </a:r>
                    </a:p>
                  </a:txBody>
                  <a:tcPr marL="91437" marR="91437"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4.4</a:t>
                      </a:r>
                    </a:p>
                  </a:txBody>
                  <a:tcPr marL="91437" marR="91437"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22-44</a:t>
                      </a:r>
                    </a:p>
                  </a:txBody>
                  <a:tcPr marL="91437" marR="91437"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377">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Totale (TW)</a:t>
                      </a:r>
                    </a:p>
                  </a:txBody>
                  <a:tcPr marL="91437" marR="91437"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6</a:t>
                      </a:r>
                    </a:p>
                  </a:txBody>
                  <a:tcPr marL="91437" marR="91437"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it-IT" sz="1600" b="0" i="0" u="none" strike="noStrike" kern="0" cap="none" normalizeH="0" baseline="0" dirty="0">
                          <a:ln>
                            <a:noFill/>
                          </a:ln>
                          <a:solidFill>
                            <a:srgbClr val="002060"/>
                          </a:solidFill>
                          <a:effectLst/>
                          <a:latin typeface="+mn-lt"/>
                          <a:ea typeface="+mn-ea"/>
                          <a:cs typeface="+mn-cs"/>
                        </a:rPr>
                        <a:t>30-60</a:t>
                      </a:r>
                    </a:p>
                  </a:txBody>
                  <a:tcPr marL="91437" marR="91437"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Rectangle 3"/>
          <p:cNvSpPr txBox="1">
            <a:spLocks noChangeArrowheads="1"/>
          </p:cNvSpPr>
          <p:nvPr/>
        </p:nvSpPr>
        <p:spPr>
          <a:xfrm>
            <a:off x="289620" y="2579017"/>
            <a:ext cx="8746876" cy="1071563"/>
          </a:xfrm>
          <a:prstGeom prst="rect">
            <a:avLst/>
          </a:prstGeom>
        </p:spPr>
        <p:txBody>
          <a:bodyPr/>
          <a:lstStyle/>
          <a:p>
            <a:pPr>
              <a:spcBef>
                <a:spcPct val="20000"/>
              </a:spcBef>
              <a:buFont typeface="Wingdings" pitchFamily="2" charset="2"/>
              <a:buNone/>
              <a:defRPr/>
            </a:pPr>
            <a:r>
              <a:rPr lang="it-IT" kern="0" dirty="0">
                <a:solidFill>
                  <a:srgbClr val="002060"/>
                </a:solidFill>
                <a:latin typeface="Arial"/>
              </a:rPr>
              <a:t>L’energia geotermica può essere usata per generazione di energia termica (utilizzo diretto) o per generazione di energia elettrica</a:t>
            </a:r>
            <a:endParaRPr lang="it-IT" sz="1100" i="1" kern="0" dirty="0">
              <a:solidFill>
                <a:srgbClr val="002060"/>
              </a:solidFill>
              <a:latin typeface="Arial"/>
            </a:endParaRPr>
          </a:p>
        </p:txBody>
      </p:sp>
      <p:sp>
        <p:nvSpPr>
          <p:cNvPr id="8219" name="Text Box 53"/>
          <p:cNvSpPr txBox="1">
            <a:spLocks noChangeArrowheads="1"/>
          </p:cNvSpPr>
          <p:nvPr/>
        </p:nvSpPr>
        <p:spPr bwMode="auto">
          <a:xfrm>
            <a:off x="251520" y="3331641"/>
            <a:ext cx="7129462"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spcBef>
                <a:spcPct val="20000"/>
              </a:spcBef>
              <a:buFontTx/>
              <a:buNone/>
            </a:pPr>
            <a:r>
              <a:rPr lang="it-IT" altLang="it-IT" sz="1800" b="1" dirty="0">
                <a:solidFill>
                  <a:srgbClr val="002060"/>
                </a:solidFill>
              </a:rPr>
              <a:t>Potenza installata nel mondo:</a:t>
            </a:r>
          </a:p>
          <a:p>
            <a:pPr>
              <a:spcBef>
                <a:spcPct val="20000"/>
              </a:spcBef>
              <a:buFontTx/>
              <a:buNone/>
            </a:pPr>
            <a:r>
              <a:rPr lang="it-IT" altLang="it-IT" sz="1800" dirty="0">
                <a:solidFill>
                  <a:srgbClr val="002060"/>
                </a:solidFill>
              </a:rPr>
              <a:t>Potenza elettrica installata: 10 GW =&gt; 4% potenziale mondiale</a:t>
            </a:r>
          </a:p>
          <a:p>
            <a:pPr>
              <a:spcBef>
                <a:spcPct val="20000"/>
              </a:spcBef>
              <a:buFontTx/>
              <a:buNone/>
            </a:pPr>
            <a:r>
              <a:rPr lang="it-IT" altLang="it-IT" sz="1800" dirty="0">
                <a:solidFill>
                  <a:srgbClr val="002060"/>
                </a:solidFill>
              </a:rPr>
              <a:t>Potenza termica installata: 30 GW =&gt; 0.6% potenziale mondiale</a:t>
            </a:r>
          </a:p>
        </p:txBody>
      </p:sp>
      <p:sp>
        <p:nvSpPr>
          <p:cNvPr id="8220" name="Text Box 53"/>
          <p:cNvSpPr txBox="1">
            <a:spLocks noChangeArrowheads="1"/>
          </p:cNvSpPr>
          <p:nvPr/>
        </p:nvSpPr>
        <p:spPr bwMode="auto">
          <a:xfrm>
            <a:off x="289620" y="4376862"/>
            <a:ext cx="7129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spcBef>
                <a:spcPct val="20000"/>
              </a:spcBef>
              <a:buFontTx/>
              <a:buNone/>
            </a:pPr>
            <a:r>
              <a:rPr lang="it-IT" altLang="it-IT" sz="1800" b="1" dirty="0">
                <a:solidFill>
                  <a:srgbClr val="002060"/>
                </a:solidFill>
              </a:rPr>
              <a:t>Stime sul potenziale geotermico:</a:t>
            </a:r>
            <a:endParaRPr lang="it-IT" altLang="it-IT" sz="1800" dirty="0">
              <a:solidFill>
                <a:srgbClr val="002060"/>
              </a:solidFill>
            </a:endParaRPr>
          </a:p>
        </p:txBody>
      </p:sp>
      <p:sp>
        <p:nvSpPr>
          <p:cNvPr id="8" name="Rectangle 3"/>
          <p:cNvSpPr txBox="1">
            <a:spLocks noChangeArrowheads="1"/>
          </p:cNvSpPr>
          <p:nvPr/>
        </p:nvSpPr>
        <p:spPr>
          <a:xfrm>
            <a:off x="179512" y="928688"/>
            <a:ext cx="8643938" cy="2000250"/>
          </a:xfrm>
          <a:prstGeom prst="rect">
            <a:avLst/>
          </a:prstGeom>
        </p:spPr>
        <p:txBody>
          <a:bodyPr/>
          <a:lstStyle/>
          <a:p>
            <a:pPr marL="342900" indent="-342900">
              <a:spcBef>
                <a:spcPct val="20000"/>
              </a:spcBef>
              <a:buFontTx/>
              <a:buChar char="•"/>
              <a:defRPr/>
            </a:pPr>
            <a:r>
              <a:rPr lang="it-IT" kern="0" dirty="0">
                <a:solidFill>
                  <a:srgbClr val="002060"/>
                </a:solidFill>
                <a:latin typeface="Arial"/>
              </a:rPr>
              <a:t>estrema diluizione su base media</a:t>
            </a:r>
          </a:p>
          <a:p>
            <a:pPr marL="342900" indent="-342900">
              <a:spcBef>
                <a:spcPct val="20000"/>
              </a:spcBef>
              <a:buFontTx/>
              <a:buChar char="•"/>
              <a:defRPr/>
            </a:pPr>
            <a:r>
              <a:rPr lang="it-IT" kern="0" dirty="0">
                <a:solidFill>
                  <a:srgbClr val="002060"/>
                </a:solidFill>
                <a:latin typeface="Arial"/>
              </a:rPr>
              <a:t>densità di energia significativa in zone ad alto gradiente geotermico, dove si manifesta in vari modi (es. vapore, acqua a bassa o alta temperatura)</a:t>
            </a:r>
          </a:p>
          <a:p>
            <a:pPr marL="342900" indent="-342900">
              <a:spcBef>
                <a:spcPct val="20000"/>
              </a:spcBef>
              <a:buFontTx/>
              <a:buChar char="•"/>
              <a:defRPr/>
            </a:pPr>
            <a:r>
              <a:rPr lang="it-IT" kern="0" dirty="0">
                <a:solidFill>
                  <a:srgbClr val="002060"/>
                </a:solidFill>
                <a:latin typeface="Arial"/>
              </a:rPr>
              <a:t>costante nel tempo (no aleatorietà né intermittenza)</a:t>
            </a:r>
          </a:p>
          <a:p>
            <a:pPr marL="342900" indent="-342900">
              <a:spcBef>
                <a:spcPct val="20000"/>
              </a:spcBef>
              <a:buFontTx/>
              <a:buChar char="•"/>
              <a:defRPr/>
            </a:pPr>
            <a:r>
              <a:rPr lang="it-IT" kern="0" dirty="0">
                <a:solidFill>
                  <a:srgbClr val="002060"/>
                </a:solidFill>
                <a:latin typeface="Arial"/>
              </a:rPr>
              <a:t>insensibile alle condizioni climatiche</a:t>
            </a:r>
          </a:p>
          <a:p>
            <a:pPr marL="342900" indent="-342900">
              <a:spcBef>
                <a:spcPct val="20000"/>
              </a:spcBef>
              <a:buFontTx/>
              <a:buChar char="•"/>
              <a:defRPr/>
            </a:pPr>
            <a:endParaRPr lang="it-IT" kern="0" dirty="0">
              <a:solidFill>
                <a:srgbClr val="002060"/>
              </a:solidFill>
              <a:latin typeface="Arial"/>
            </a:endParaRPr>
          </a:p>
        </p:txBody>
      </p:sp>
    </p:spTree>
    <p:extLst>
      <p:ext uri="{BB962C8B-B14F-4D97-AF65-F5344CB8AC3E}">
        <p14:creationId xmlns:p14="http://schemas.microsoft.com/office/powerpoint/2010/main" val="1169947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Luca\Desktop\Uni\Tesi\Testo\immagini old\Sunbelt_Map_550x366.jpg"/>
          <p:cNvPicPr>
            <a:picLocks noChangeAspect="1" noChangeArrowheads="1"/>
          </p:cNvPicPr>
          <p:nvPr/>
        </p:nvPicPr>
        <p:blipFill>
          <a:blip r:embed="rId2" cstate="print"/>
          <a:srcRect t="2985"/>
          <a:stretch>
            <a:fillRect/>
          </a:stretch>
        </p:blipFill>
        <p:spPr bwMode="auto">
          <a:xfrm>
            <a:off x="214282" y="1142984"/>
            <a:ext cx="8715436" cy="4714908"/>
          </a:xfrm>
          <a:prstGeom prst="rect">
            <a:avLst/>
          </a:prstGeom>
          <a:noFill/>
        </p:spPr>
      </p:pic>
      <p:sp>
        <p:nvSpPr>
          <p:cNvPr id="3" name="CasellaDiTesto 2"/>
          <p:cNvSpPr txBox="1"/>
          <p:nvPr/>
        </p:nvSpPr>
        <p:spPr>
          <a:xfrm>
            <a:off x="714348" y="285728"/>
            <a:ext cx="1326004" cy="369332"/>
          </a:xfrm>
          <a:prstGeom prst="rect">
            <a:avLst/>
          </a:prstGeom>
          <a:noFill/>
        </p:spPr>
        <p:txBody>
          <a:bodyPr wrap="none" rtlCol="0">
            <a:spAutoFit/>
          </a:bodyPr>
          <a:lstStyle/>
          <a:p>
            <a:r>
              <a:rPr lang="en-GB" b="1" dirty="0" err="1">
                <a:solidFill>
                  <a:schemeClr val="accent6">
                    <a:lumMod val="50000"/>
                  </a:schemeClr>
                </a:solidFill>
              </a:rPr>
              <a:t>Geotermia</a:t>
            </a:r>
            <a:endParaRPr lang="en-GB" b="1" dirty="0">
              <a:solidFill>
                <a:schemeClr val="accent6">
                  <a:lumMod val="50000"/>
                </a:schemeClr>
              </a:solidFill>
            </a:endParaRPr>
          </a:p>
        </p:txBody>
      </p:sp>
      <p:sp>
        <p:nvSpPr>
          <p:cNvPr id="4" name="CasellaDiTesto 3"/>
          <p:cNvSpPr txBox="1"/>
          <p:nvPr/>
        </p:nvSpPr>
        <p:spPr>
          <a:xfrm>
            <a:off x="2500298" y="5929330"/>
            <a:ext cx="4019049" cy="369332"/>
          </a:xfrm>
          <a:prstGeom prst="rect">
            <a:avLst/>
          </a:prstGeom>
          <a:noFill/>
        </p:spPr>
        <p:txBody>
          <a:bodyPr wrap="none" rtlCol="0">
            <a:spAutoFit/>
          </a:bodyPr>
          <a:lstStyle/>
          <a:p>
            <a:r>
              <a:rPr lang="en-GB" dirty="0" err="1">
                <a:solidFill>
                  <a:schemeClr val="accent6">
                    <a:lumMod val="50000"/>
                  </a:schemeClr>
                </a:solidFill>
              </a:rPr>
              <a:t>Potenze</a:t>
            </a:r>
            <a:r>
              <a:rPr lang="en-GB" dirty="0">
                <a:solidFill>
                  <a:schemeClr val="accent6">
                    <a:lumMod val="50000"/>
                  </a:schemeClr>
                </a:solidFill>
              </a:rPr>
              <a:t> </a:t>
            </a:r>
            <a:r>
              <a:rPr lang="en-GB" dirty="0" err="1">
                <a:solidFill>
                  <a:schemeClr val="accent6">
                    <a:lumMod val="50000"/>
                  </a:schemeClr>
                </a:solidFill>
              </a:rPr>
              <a:t>installate</a:t>
            </a:r>
            <a:r>
              <a:rPr lang="en-GB" dirty="0">
                <a:solidFill>
                  <a:schemeClr val="accent6">
                    <a:lumMod val="50000"/>
                  </a:schemeClr>
                </a:solidFill>
              </a:rPr>
              <a:t>: </a:t>
            </a:r>
            <a:r>
              <a:rPr lang="en-GB" dirty="0" err="1">
                <a:solidFill>
                  <a:schemeClr val="accent6">
                    <a:lumMod val="50000"/>
                  </a:schemeClr>
                </a:solidFill>
              </a:rPr>
              <a:t>fonte</a:t>
            </a:r>
            <a:r>
              <a:rPr lang="en-GB" dirty="0">
                <a:solidFill>
                  <a:schemeClr val="accent6">
                    <a:lumMod val="50000"/>
                  </a:schemeClr>
                </a:solidFill>
              </a:rPr>
              <a:t> </a:t>
            </a:r>
            <a:r>
              <a:rPr lang="en-GB" i="1" dirty="0" err="1">
                <a:solidFill>
                  <a:schemeClr val="accent6">
                    <a:lumMod val="50000"/>
                  </a:schemeClr>
                </a:solidFill>
              </a:rPr>
              <a:t>Bertani</a:t>
            </a:r>
            <a:r>
              <a:rPr lang="en-GB" i="1" dirty="0">
                <a:solidFill>
                  <a:schemeClr val="accent6">
                    <a:lumMod val="50000"/>
                  </a:schemeClr>
                </a:solidFill>
              </a:rPr>
              <a:t> 2010</a:t>
            </a:r>
          </a:p>
        </p:txBody>
      </p:sp>
      <p:sp>
        <p:nvSpPr>
          <p:cNvPr id="5"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44</a:t>
            </a:fld>
            <a:endParaRPr lang="it-IT" dirty="0"/>
          </a:p>
        </p:txBody>
      </p:sp>
    </p:spTree>
    <p:extLst>
      <p:ext uri="{BB962C8B-B14F-4D97-AF65-F5344CB8AC3E}">
        <p14:creationId xmlns:p14="http://schemas.microsoft.com/office/powerpoint/2010/main" val="1829927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714348" y="285728"/>
            <a:ext cx="2492990" cy="369332"/>
          </a:xfrm>
          <a:prstGeom prst="rect">
            <a:avLst/>
          </a:prstGeom>
          <a:noFill/>
        </p:spPr>
        <p:txBody>
          <a:bodyPr wrap="none" rtlCol="0">
            <a:spAutoFit/>
          </a:bodyPr>
          <a:lstStyle/>
          <a:p>
            <a:r>
              <a:rPr lang="en-GB" b="1" dirty="0" err="1">
                <a:solidFill>
                  <a:schemeClr val="accent6">
                    <a:lumMod val="50000"/>
                  </a:schemeClr>
                </a:solidFill>
              </a:rPr>
              <a:t>Impianto</a:t>
            </a:r>
            <a:r>
              <a:rPr lang="en-GB" b="1" dirty="0">
                <a:solidFill>
                  <a:schemeClr val="accent6">
                    <a:lumMod val="50000"/>
                  </a:schemeClr>
                </a:solidFill>
              </a:rPr>
              <a:t> </a:t>
            </a:r>
            <a:r>
              <a:rPr lang="en-GB" b="1" dirty="0" err="1">
                <a:solidFill>
                  <a:schemeClr val="accent6">
                    <a:lumMod val="50000"/>
                  </a:schemeClr>
                </a:solidFill>
              </a:rPr>
              <a:t>Geotermico</a:t>
            </a:r>
            <a:endParaRPr lang="en-GB" b="1" dirty="0">
              <a:solidFill>
                <a:schemeClr val="accent6">
                  <a:lumMod val="50000"/>
                </a:schemeClr>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24624"/>
            <a:ext cx="26670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45</a:t>
            </a:fld>
            <a:endParaRPr lang="it-IT"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49" t="14406" r="2549" b="7236"/>
          <a:stretch/>
        </p:blipFill>
        <p:spPr bwMode="auto">
          <a:xfrm>
            <a:off x="378372" y="3024874"/>
            <a:ext cx="8292662" cy="3626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929374"/>
            <a:ext cx="314325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0379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11C7B90C-D108-48CD-943B-9D1558A5F80F}" type="slidenum">
              <a:rPr lang="it-IT" altLang="it-IT" sz="1600" smtClean="0">
                <a:solidFill>
                  <a:srgbClr val="FF9900"/>
                </a:solidFill>
              </a:rPr>
              <a:pPr>
                <a:buFontTx/>
                <a:buNone/>
              </a:pPr>
              <a:t>46</a:t>
            </a:fld>
            <a:endParaRPr lang="it-IT" altLang="it-IT" sz="1600">
              <a:solidFill>
                <a:srgbClr val="FF9900"/>
              </a:solidFill>
            </a:endParaRPr>
          </a:p>
        </p:txBody>
      </p:sp>
      <p:pic>
        <p:nvPicPr>
          <p:cNvPr id="13315" name="Picture 5"/>
          <p:cNvPicPr>
            <a:picLocks noChangeAspect="1" noChangeArrowheads="1"/>
          </p:cNvPicPr>
          <p:nvPr/>
        </p:nvPicPr>
        <p:blipFill>
          <a:blip r:embed="rId2">
            <a:extLst>
              <a:ext uri="{28A0092B-C50C-407E-A947-70E740481C1C}">
                <a14:useLocalDpi xmlns:a14="http://schemas.microsoft.com/office/drawing/2010/main" val="0"/>
              </a:ext>
            </a:extLst>
          </a:blip>
          <a:srcRect l="4916" t="6566" r="2458" b="9380"/>
          <a:stretch>
            <a:fillRect/>
          </a:stretch>
        </p:blipFill>
        <p:spPr bwMode="auto">
          <a:xfrm>
            <a:off x="785813" y="0"/>
            <a:ext cx="5718175"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CasellaDiTesto 4"/>
          <p:cNvSpPr txBox="1">
            <a:spLocks noChangeArrowheads="1"/>
          </p:cNvSpPr>
          <p:nvPr/>
        </p:nvSpPr>
        <p:spPr bwMode="auto">
          <a:xfrm>
            <a:off x="6858000" y="1785938"/>
            <a:ext cx="18573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a:t>Mappa della temperatura nel sottosuolo italiano (fino a - 3 km)</a:t>
            </a:r>
          </a:p>
        </p:txBody>
      </p:sp>
    </p:spTree>
    <p:extLst>
      <p:ext uri="{BB962C8B-B14F-4D97-AF65-F5344CB8AC3E}">
        <p14:creationId xmlns:p14="http://schemas.microsoft.com/office/powerpoint/2010/main" val="358359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olo 1"/>
          <p:cNvSpPr>
            <a:spLocks noGrp="1"/>
          </p:cNvSpPr>
          <p:nvPr>
            <p:ph type="title"/>
          </p:nvPr>
        </p:nvSpPr>
        <p:spPr>
          <a:xfrm>
            <a:off x="719138" y="214313"/>
            <a:ext cx="5943600" cy="357187"/>
          </a:xfrm>
        </p:spPr>
        <p:txBody>
          <a:bodyPr/>
          <a:lstStyle/>
          <a:p>
            <a:r>
              <a:rPr lang="it-IT" altLang="it-IT"/>
              <a:t>Biomasse</a:t>
            </a:r>
          </a:p>
        </p:txBody>
      </p:sp>
      <p:sp>
        <p:nvSpPr>
          <p:cNvPr id="65539"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FA3B1DA4-981F-4023-8C58-A18427B4AF4F}" type="slidenum">
              <a:rPr lang="it-IT" altLang="it-IT" sz="1600" smtClean="0">
                <a:solidFill>
                  <a:srgbClr val="FF9900"/>
                </a:solidFill>
              </a:rPr>
              <a:pPr>
                <a:buFontTx/>
                <a:buNone/>
              </a:pPr>
              <a:t>47</a:t>
            </a:fld>
            <a:endParaRPr lang="it-IT" altLang="it-IT" sz="1600">
              <a:solidFill>
                <a:srgbClr val="FF9900"/>
              </a:solidFill>
            </a:endParaRP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500438"/>
            <a:ext cx="8401050"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1" name="Picture 6" descr="Edmund_Immagine_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100" y="981075"/>
            <a:ext cx="2720975"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CasellaDiTesto 3"/>
          <p:cNvSpPr txBox="1">
            <a:spLocks noChangeArrowheads="1"/>
          </p:cNvSpPr>
          <p:nvPr/>
        </p:nvSpPr>
        <p:spPr bwMode="auto">
          <a:xfrm>
            <a:off x="6659563" y="2987675"/>
            <a:ext cx="2376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sz="1800"/>
              <a:t>Combustore a griglia</a:t>
            </a:r>
          </a:p>
        </p:txBody>
      </p:sp>
      <p:sp>
        <p:nvSpPr>
          <p:cNvPr id="65543" name="Rettangolo 5"/>
          <p:cNvSpPr>
            <a:spLocks noChangeArrowheads="1"/>
          </p:cNvSpPr>
          <p:nvPr/>
        </p:nvSpPr>
        <p:spPr bwMode="auto">
          <a:xfrm>
            <a:off x="0" y="925513"/>
            <a:ext cx="63881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en-US" altLang="it-IT" sz="1800" dirty="0">
                <a:solidFill>
                  <a:srgbClr val="002060"/>
                </a:solidFill>
              </a:rPr>
              <a:t>Per “</a:t>
            </a:r>
            <a:r>
              <a:rPr lang="en-US" altLang="it-IT" sz="1800" dirty="0" err="1">
                <a:solidFill>
                  <a:srgbClr val="002060"/>
                </a:solidFill>
              </a:rPr>
              <a:t>biomassa</a:t>
            </a:r>
            <a:r>
              <a:rPr lang="en-US" altLang="it-IT" sz="1800" dirty="0">
                <a:solidFill>
                  <a:srgbClr val="002060"/>
                </a:solidFill>
              </a:rPr>
              <a:t>” </a:t>
            </a:r>
            <a:r>
              <a:rPr lang="en-US" altLang="it-IT" sz="1800" dirty="0" err="1">
                <a:solidFill>
                  <a:srgbClr val="002060"/>
                </a:solidFill>
              </a:rPr>
              <a:t>si</a:t>
            </a:r>
            <a:r>
              <a:rPr lang="en-US" altLang="it-IT" sz="1800" dirty="0">
                <a:solidFill>
                  <a:srgbClr val="002060"/>
                </a:solidFill>
              </a:rPr>
              <a:t> </a:t>
            </a:r>
            <a:r>
              <a:rPr lang="en-US" altLang="it-IT" sz="1800" dirty="0" err="1">
                <a:solidFill>
                  <a:srgbClr val="002060"/>
                </a:solidFill>
              </a:rPr>
              <a:t>intende</a:t>
            </a:r>
            <a:r>
              <a:rPr lang="en-US" altLang="it-IT" sz="1800" dirty="0">
                <a:solidFill>
                  <a:srgbClr val="002060"/>
                </a:solidFill>
              </a:rPr>
              <a:t> “la </a:t>
            </a:r>
            <a:r>
              <a:rPr lang="en-US" altLang="it-IT" sz="1800" dirty="0" err="1">
                <a:solidFill>
                  <a:srgbClr val="002060"/>
                </a:solidFill>
              </a:rPr>
              <a:t>frazione</a:t>
            </a:r>
            <a:r>
              <a:rPr lang="en-US" altLang="it-IT" sz="1800" dirty="0">
                <a:solidFill>
                  <a:srgbClr val="002060"/>
                </a:solidFill>
              </a:rPr>
              <a:t> </a:t>
            </a:r>
            <a:r>
              <a:rPr lang="en-US" altLang="it-IT" sz="1800" dirty="0" err="1">
                <a:solidFill>
                  <a:srgbClr val="002060"/>
                </a:solidFill>
              </a:rPr>
              <a:t>biodegradabile</a:t>
            </a:r>
            <a:r>
              <a:rPr lang="en-US" altLang="it-IT" sz="1800" dirty="0">
                <a:solidFill>
                  <a:srgbClr val="002060"/>
                </a:solidFill>
              </a:rPr>
              <a:t> </a:t>
            </a:r>
            <a:r>
              <a:rPr lang="en-US" altLang="it-IT" sz="1800" dirty="0" err="1">
                <a:solidFill>
                  <a:srgbClr val="002060"/>
                </a:solidFill>
              </a:rPr>
              <a:t>dei</a:t>
            </a:r>
            <a:r>
              <a:rPr lang="en-US" altLang="it-IT" sz="1800" dirty="0">
                <a:solidFill>
                  <a:srgbClr val="002060"/>
                </a:solidFill>
              </a:rPr>
              <a:t> </a:t>
            </a:r>
            <a:r>
              <a:rPr lang="en-US" altLang="it-IT" sz="1800" dirty="0" err="1">
                <a:solidFill>
                  <a:srgbClr val="002060"/>
                </a:solidFill>
              </a:rPr>
              <a:t>prodotti</a:t>
            </a:r>
            <a:r>
              <a:rPr lang="en-US" altLang="it-IT" sz="1800" dirty="0">
                <a:solidFill>
                  <a:srgbClr val="002060"/>
                </a:solidFill>
              </a:rPr>
              <a:t>, </a:t>
            </a:r>
            <a:r>
              <a:rPr lang="en-US" altLang="it-IT" sz="1800" dirty="0" err="1">
                <a:solidFill>
                  <a:srgbClr val="002060"/>
                </a:solidFill>
              </a:rPr>
              <a:t>rifiuti</a:t>
            </a:r>
            <a:r>
              <a:rPr lang="en-US" altLang="it-IT" sz="1800" dirty="0">
                <a:solidFill>
                  <a:srgbClr val="002060"/>
                </a:solidFill>
              </a:rPr>
              <a:t> e </a:t>
            </a:r>
            <a:r>
              <a:rPr lang="en-US" altLang="it-IT" sz="1800" dirty="0" err="1">
                <a:solidFill>
                  <a:srgbClr val="002060"/>
                </a:solidFill>
              </a:rPr>
              <a:t>residui</a:t>
            </a:r>
            <a:r>
              <a:rPr lang="en-US" altLang="it-IT" sz="1800" dirty="0">
                <a:solidFill>
                  <a:srgbClr val="002060"/>
                </a:solidFill>
              </a:rPr>
              <a:t> di </a:t>
            </a:r>
            <a:r>
              <a:rPr lang="en-US" altLang="it-IT" sz="1800" dirty="0" err="1">
                <a:solidFill>
                  <a:srgbClr val="002060"/>
                </a:solidFill>
              </a:rPr>
              <a:t>origine</a:t>
            </a:r>
            <a:r>
              <a:rPr lang="en-US" altLang="it-IT" sz="1800" dirty="0">
                <a:solidFill>
                  <a:srgbClr val="002060"/>
                </a:solidFill>
              </a:rPr>
              <a:t> </a:t>
            </a:r>
            <a:r>
              <a:rPr lang="en-US" altLang="it-IT" sz="1800" dirty="0" err="1">
                <a:solidFill>
                  <a:srgbClr val="002060"/>
                </a:solidFill>
              </a:rPr>
              <a:t>biologica</a:t>
            </a:r>
            <a:r>
              <a:rPr lang="en-US" altLang="it-IT" sz="1800" dirty="0">
                <a:solidFill>
                  <a:srgbClr val="002060"/>
                </a:solidFill>
              </a:rPr>
              <a:t> </a:t>
            </a:r>
            <a:r>
              <a:rPr lang="en-US" altLang="it-IT" sz="1800" dirty="0" err="1">
                <a:solidFill>
                  <a:srgbClr val="002060"/>
                </a:solidFill>
              </a:rPr>
              <a:t>provenienti</a:t>
            </a:r>
            <a:r>
              <a:rPr lang="en-US" altLang="it-IT" sz="1800" dirty="0">
                <a:solidFill>
                  <a:srgbClr val="002060"/>
                </a:solidFill>
              </a:rPr>
              <a:t> </a:t>
            </a:r>
            <a:r>
              <a:rPr lang="en-US" altLang="it-IT" sz="1800" dirty="0" err="1">
                <a:solidFill>
                  <a:srgbClr val="002060"/>
                </a:solidFill>
              </a:rPr>
              <a:t>dall’agricoltura</a:t>
            </a:r>
            <a:r>
              <a:rPr lang="en-US" altLang="it-IT" sz="1800" dirty="0">
                <a:solidFill>
                  <a:srgbClr val="002060"/>
                </a:solidFill>
              </a:rPr>
              <a:t> (</a:t>
            </a:r>
            <a:r>
              <a:rPr lang="en-US" altLang="it-IT" sz="1800" dirty="0" err="1">
                <a:solidFill>
                  <a:srgbClr val="002060"/>
                </a:solidFill>
              </a:rPr>
              <a:t>comprendente</a:t>
            </a:r>
            <a:r>
              <a:rPr lang="en-US" altLang="it-IT" sz="1800" dirty="0">
                <a:solidFill>
                  <a:srgbClr val="002060"/>
                </a:solidFill>
              </a:rPr>
              <a:t> </a:t>
            </a:r>
            <a:r>
              <a:rPr lang="en-US" altLang="it-IT" sz="1800" dirty="0" err="1">
                <a:solidFill>
                  <a:srgbClr val="002060"/>
                </a:solidFill>
              </a:rPr>
              <a:t>sostanze</a:t>
            </a:r>
            <a:r>
              <a:rPr lang="en-US" altLang="it-IT" sz="1800" dirty="0">
                <a:solidFill>
                  <a:srgbClr val="002060"/>
                </a:solidFill>
              </a:rPr>
              <a:t> </a:t>
            </a:r>
            <a:r>
              <a:rPr lang="en-US" altLang="it-IT" sz="1800" dirty="0" err="1">
                <a:solidFill>
                  <a:srgbClr val="002060"/>
                </a:solidFill>
              </a:rPr>
              <a:t>vegetali</a:t>
            </a:r>
            <a:r>
              <a:rPr lang="en-US" altLang="it-IT" sz="1800" dirty="0">
                <a:solidFill>
                  <a:srgbClr val="002060"/>
                </a:solidFill>
              </a:rPr>
              <a:t> e </a:t>
            </a:r>
            <a:r>
              <a:rPr lang="en-US" altLang="it-IT" sz="1800" dirty="0" err="1">
                <a:solidFill>
                  <a:srgbClr val="002060"/>
                </a:solidFill>
              </a:rPr>
              <a:t>animali</a:t>
            </a:r>
            <a:r>
              <a:rPr lang="en-US" altLang="it-IT" sz="1800" dirty="0">
                <a:solidFill>
                  <a:srgbClr val="002060"/>
                </a:solidFill>
              </a:rPr>
              <a:t>), </a:t>
            </a:r>
            <a:r>
              <a:rPr lang="en-US" altLang="it-IT" sz="1800" dirty="0" err="1">
                <a:solidFill>
                  <a:srgbClr val="002060"/>
                </a:solidFill>
              </a:rPr>
              <a:t>dalla</a:t>
            </a:r>
            <a:r>
              <a:rPr lang="en-US" altLang="it-IT" sz="1800" dirty="0">
                <a:solidFill>
                  <a:srgbClr val="002060"/>
                </a:solidFill>
              </a:rPr>
              <a:t> </a:t>
            </a:r>
            <a:r>
              <a:rPr lang="en-US" altLang="it-IT" sz="1800" dirty="0" err="1">
                <a:solidFill>
                  <a:srgbClr val="002060"/>
                </a:solidFill>
              </a:rPr>
              <a:t>silvicoltura</a:t>
            </a:r>
            <a:r>
              <a:rPr lang="en-US" altLang="it-IT" sz="1800" dirty="0">
                <a:solidFill>
                  <a:srgbClr val="002060"/>
                </a:solidFill>
              </a:rPr>
              <a:t> e </a:t>
            </a:r>
            <a:r>
              <a:rPr lang="en-US" altLang="it-IT" sz="1800" dirty="0" err="1">
                <a:solidFill>
                  <a:srgbClr val="002060"/>
                </a:solidFill>
              </a:rPr>
              <a:t>dalle</a:t>
            </a:r>
            <a:r>
              <a:rPr lang="en-US" altLang="it-IT" sz="1800" dirty="0">
                <a:solidFill>
                  <a:srgbClr val="002060"/>
                </a:solidFill>
              </a:rPr>
              <a:t> </a:t>
            </a:r>
            <a:r>
              <a:rPr lang="en-US" altLang="it-IT" sz="1800" dirty="0" err="1">
                <a:solidFill>
                  <a:srgbClr val="002060"/>
                </a:solidFill>
              </a:rPr>
              <a:t>industrie</a:t>
            </a:r>
            <a:r>
              <a:rPr lang="en-US" altLang="it-IT" sz="1800" dirty="0">
                <a:solidFill>
                  <a:srgbClr val="002060"/>
                </a:solidFill>
              </a:rPr>
              <a:t> </a:t>
            </a:r>
            <a:r>
              <a:rPr lang="en-US" altLang="it-IT" sz="1800" dirty="0" err="1">
                <a:solidFill>
                  <a:srgbClr val="002060"/>
                </a:solidFill>
              </a:rPr>
              <a:t>connesse</a:t>
            </a:r>
            <a:r>
              <a:rPr lang="en-US" altLang="it-IT" sz="1800" dirty="0">
                <a:solidFill>
                  <a:srgbClr val="002060"/>
                </a:solidFill>
              </a:rPr>
              <a:t>, </a:t>
            </a:r>
            <a:r>
              <a:rPr lang="en-US" altLang="it-IT" sz="1800" dirty="0" err="1">
                <a:solidFill>
                  <a:srgbClr val="002060"/>
                </a:solidFill>
              </a:rPr>
              <a:t>nonché</a:t>
            </a:r>
            <a:r>
              <a:rPr lang="en-US" altLang="it-IT" sz="1800" dirty="0">
                <a:solidFill>
                  <a:srgbClr val="002060"/>
                </a:solidFill>
              </a:rPr>
              <a:t> la parte </a:t>
            </a:r>
            <a:r>
              <a:rPr lang="en-US" altLang="it-IT" sz="1800" dirty="0" err="1">
                <a:solidFill>
                  <a:srgbClr val="002060"/>
                </a:solidFill>
              </a:rPr>
              <a:t>biodegradabile</a:t>
            </a:r>
            <a:r>
              <a:rPr lang="en-US" altLang="it-IT" sz="1800" dirty="0">
                <a:solidFill>
                  <a:srgbClr val="002060"/>
                </a:solidFill>
              </a:rPr>
              <a:t> </a:t>
            </a:r>
            <a:r>
              <a:rPr lang="en-US" altLang="it-IT" sz="1800" dirty="0" err="1">
                <a:solidFill>
                  <a:srgbClr val="002060"/>
                </a:solidFill>
              </a:rPr>
              <a:t>dei</a:t>
            </a:r>
            <a:r>
              <a:rPr lang="en-US" altLang="it-IT" sz="1800" dirty="0">
                <a:solidFill>
                  <a:srgbClr val="002060"/>
                </a:solidFill>
              </a:rPr>
              <a:t> </a:t>
            </a:r>
            <a:r>
              <a:rPr lang="en-US" altLang="it-IT" sz="1800" dirty="0" err="1">
                <a:solidFill>
                  <a:srgbClr val="002060"/>
                </a:solidFill>
              </a:rPr>
              <a:t>rifiuti</a:t>
            </a:r>
            <a:r>
              <a:rPr lang="en-US" altLang="it-IT" sz="1800" dirty="0">
                <a:solidFill>
                  <a:srgbClr val="002060"/>
                </a:solidFill>
              </a:rPr>
              <a:t> </a:t>
            </a:r>
            <a:r>
              <a:rPr lang="en-US" altLang="it-IT" sz="1800" dirty="0" err="1">
                <a:solidFill>
                  <a:srgbClr val="002060"/>
                </a:solidFill>
              </a:rPr>
              <a:t>industriali</a:t>
            </a:r>
            <a:r>
              <a:rPr lang="en-US" altLang="it-IT" sz="1800" dirty="0">
                <a:solidFill>
                  <a:srgbClr val="002060"/>
                </a:solidFill>
              </a:rPr>
              <a:t> e </a:t>
            </a:r>
            <a:r>
              <a:rPr lang="en-US" altLang="it-IT" sz="1800" dirty="0" err="1">
                <a:solidFill>
                  <a:srgbClr val="002060"/>
                </a:solidFill>
              </a:rPr>
              <a:t>urbani</a:t>
            </a:r>
            <a:r>
              <a:rPr lang="en-US" altLang="it-IT" sz="1800" dirty="0">
                <a:solidFill>
                  <a:srgbClr val="002060"/>
                </a:solidFill>
              </a:rPr>
              <a:t>” (</a:t>
            </a:r>
            <a:r>
              <a:rPr lang="en-US" altLang="it-IT" sz="1800" dirty="0" err="1">
                <a:solidFill>
                  <a:srgbClr val="002060"/>
                </a:solidFill>
              </a:rPr>
              <a:t>DLgs</a:t>
            </a:r>
            <a:r>
              <a:rPr lang="en-US" altLang="it-IT" sz="1800" dirty="0">
                <a:solidFill>
                  <a:srgbClr val="002060"/>
                </a:solidFill>
              </a:rPr>
              <a:t> 28/2011). </a:t>
            </a:r>
            <a:endParaRPr lang="it-IT" altLang="it-IT" sz="1800" dirty="0">
              <a:solidFill>
                <a:srgbClr val="002060"/>
              </a:solidFill>
            </a:endParaRPr>
          </a:p>
        </p:txBody>
      </p:sp>
      <p:sp>
        <p:nvSpPr>
          <p:cNvPr id="65544" name="Rettangolo 6"/>
          <p:cNvSpPr>
            <a:spLocks noChangeArrowheads="1"/>
          </p:cNvSpPr>
          <p:nvPr/>
        </p:nvSpPr>
        <p:spPr bwMode="auto">
          <a:xfrm>
            <a:off x="34925" y="2420938"/>
            <a:ext cx="63531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 typeface="Wingdings" pitchFamily="2" charset="2"/>
              <a:buChar char="Ø"/>
            </a:pPr>
            <a:r>
              <a:rPr lang="en-US" altLang="it-IT" sz="1800" dirty="0">
                <a:solidFill>
                  <a:srgbClr val="002060"/>
                </a:solidFill>
              </a:rPr>
              <a:t>La </a:t>
            </a:r>
            <a:r>
              <a:rPr lang="en-US" altLang="it-IT" sz="1800" dirty="0" err="1">
                <a:solidFill>
                  <a:srgbClr val="002060"/>
                </a:solidFill>
              </a:rPr>
              <a:t>combustione</a:t>
            </a:r>
            <a:r>
              <a:rPr lang="en-US" altLang="it-IT" sz="1800" dirty="0">
                <a:solidFill>
                  <a:srgbClr val="002060"/>
                </a:solidFill>
              </a:rPr>
              <a:t> </a:t>
            </a:r>
            <a:r>
              <a:rPr lang="en-US" altLang="it-IT" sz="1800" dirty="0" err="1">
                <a:solidFill>
                  <a:srgbClr val="002060"/>
                </a:solidFill>
              </a:rPr>
              <a:t>della</a:t>
            </a:r>
            <a:r>
              <a:rPr lang="en-US" altLang="it-IT" sz="1800" dirty="0">
                <a:solidFill>
                  <a:srgbClr val="002060"/>
                </a:solidFill>
              </a:rPr>
              <a:t> </a:t>
            </a:r>
            <a:r>
              <a:rPr lang="en-US" altLang="it-IT" sz="1800" dirty="0" err="1">
                <a:solidFill>
                  <a:srgbClr val="002060"/>
                </a:solidFill>
              </a:rPr>
              <a:t>biomassa</a:t>
            </a:r>
            <a:r>
              <a:rPr lang="en-US" altLang="it-IT" sz="1800" dirty="0">
                <a:solidFill>
                  <a:srgbClr val="002060"/>
                </a:solidFill>
              </a:rPr>
              <a:t> in </a:t>
            </a:r>
            <a:r>
              <a:rPr lang="en-US" altLang="it-IT" sz="1800" dirty="0" err="1">
                <a:solidFill>
                  <a:srgbClr val="002060"/>
                </a:solidFill>
              </a:rPr>
              <a:t>forni</a:t>
            </a:r>
            <a:r>
              <a:rPr lang="en-US" altLang="it-IT" sz="1800" dirty="0">
                <a:solidFill>
                  <a:srgbClr val="002060"/>
                </a:solidFill>
              </a:rPr>
              <a:t> </a:t>
            </a:r>
            <a:r>
              <a:rPr lang="en-US" altLang="it-IT" sz="1800" dirty="0" err="1">
                <a:solidFill>
                  <a:srgbClr val="002060"/>
                </a:solidFill>
              </a:rPr>
              <a:t>appositi</a:t>
            </a:r>
            <a:r>
              <a:rPr lang="en-US" altLang="it-IT" sz="1800" dirty="0">
                <a:solidFill>
                  <a:srgbClr val="002060"/>
                </a:solidFill>
              </a:rPr>
              <a:t> </a:t>
            </a:r>
            <a:r>
              <a:rPr lang="en-US" altLang="it-IT" sz="1800" dirty="0" err="1">
                <a:solidFill>
                  <a:srgbClr val="002060"/>
                </a:solidFill>
              </a:rPr>
              <a:t>può</a:t>
            </a:r>
            <a:r>
              <a:rPr lang="en-US" altLang="it-IT" sz="1800" dirty="0">
                <a:solidFill>
                  <a:srgbClr val="002060"/>
                </a:solidFill>
              </a:rPr>
              <a:t> </a:t>
            </a:r>
            <a:r>
              <a:rPr lang="en-US" altLang="it-IT" sz="1800" dirty="0" err="1">
                <a:solidFill>
                  <a:srgbClr val="002060"/>
                </a:solidFill>
              </a:rPr>
              <a:t>avvenire</a:t>
            </a:r>
            <a:r>
              <a:rPr lang="en-US" altLang="it-IT" sz="1800" dirty="0">
                <a:solidFill>
                  <a:srgbClr val="002060"/>
                </a:solidFill>
              </a:rPr>
              <a:t> in </a:t>
            </a:r>
            <a:r>
              <a:rPr lang="en-US" altLang="it-IT" sz="1800" dirty="0" err="1">
                <a:solidFill>
                  <a:srgbClr val="002060"/>
                </a:solidFill>
              </a:rPr>
              <a:t>sospensione</a:t>
            </a:r>
            <a:r>
              <a:rPr lang="en-US" altLang="it-IT" sz="1800" dirty="0">
                <a:solidFill>
                  <a:srgbClr val="002060"/>
                </a:solidFill>
              </a:rPr>
              <a:t>, </a:t>
            </a:r>
            <a:r>
              <a:rPr lang="en-US" altLang="it-IT" sz="1800" dirty="0" err="1">
                <a:solidFill>
                  <a:srgbClr val="002060"/>
                </a:solidFill>
              </a:rPr>
              <a:t>su</a:t>
            </a:r>
            <a:r>
              <a:rPr lang="en-US" altLang="it-IT" sz="1800" dirty="0">
                <a:solidFill>
                  <a:srgbClr val="002060"/>
                </a:solidFill>
              </a:rPr>
              <a:t> </a:t>
            </a:r>
            <a:r>
              <a:rPr lang="en-US" altLang="it-IT" sz="1800" dirty="0" err="1">
                <a:solidFill>
                  <a:srgbClr val="002060"/>
                </a:solidFill>
              </a:rPr>
              <a:t>griglia</a:t>
            </a:r>
            <a:r>
              <a:rPr lang="en-US" altLang="it-IT" sz="1800" dirty="0">
                <a:solidFill>
                  <a:srgbClr val="002060"/>
                </a:solidFill>
              </a:rPr>
              <a:t> </a:t>
            </a:r>
            <a:r>
              <a:rPr lang="en-US" altLang="it-IT" sz="1800" dirty="0" err="1">
                <a:solidFill>
                  <a:srgbClr val="002060"/>
                </a:solidFill>
              </a:rPr>
              <a:t>fissa</a:t>
            </a:r>
            <a:r>
              <a:rPr lang="en-US" altLang="it-IT" sz="1800" dirty="0">
                <a:solidFill>
                  <a:srgbClr val="002060"/>
                </a:solidFill>
              </a:rPr>
              <a:t> o mobile, </a:t>
            </a:r>
            <a:r>
              <a:rPr lang="en-US" altLang="it-IT" sz="1800" dirty="0" err="1">
                <a:solidFill>
                  <a:srgbClr val="002060"/>
                </a:solidFill>
              </a:rPr>
              <a:t>su</a:t>
            </a:r>
            <a:r>
              <a:rPr lang="en-US" altLang="it-IT" sz="1800" dirty="0">
                <a:solidFill>
                  <a:srgbClr val="002060"/>
                </a:solidFill>
              </a:rPr>
              <a:t> </a:t>
            </a:r>
            <a:r>
              <a:rPr lang="en-US" altLang="it-IT" sz="1800" dirty="0" err="1">
                <a:solidFill>
                  <a:srgbClr val="002060"/>
                </a:solidFill>
              </a:rPr>
              <a:t>letto</a:t>
            </a:r>
            <a:r>
              <a:rPr lang="en-US" altLang="it-IT" sz="1800" dirty="0">
                <a:solidFill>
                  <a:srgbClr val="002060"/>
                </a:solidFill>
              </a:rPr>
              <a:t> </a:t>
            </a:r>
            <a:r>
              <a:rPr lang="en-US" altLang="it-IT" sz="1800" dirty="0" err="1">
                <a:solidFill>
                  <a:srgbClr val="002060"/>
                </a:solidFill>
              </a:rPr>
              <a:t>fluido</a:t>
            </a:r>
            <a:r>
              <a:rPr lang="en-US" altLang="it-IT" sz="1800" dirty="0">
                <a:solidFill>
                  <a:srgbClr val="002060"/>
                </a:solidFill>
              </a:rPr>
              <a:t>. </a:t>
            </a:r>
            <a:r>
              <a:rPr lang="en-US" altLang="it-IT" sz="1800" dirty="0" err="1">
                <a:solidFill>
                  <a:srgbClr val="002060"/>
                </a:solidFill>
              </a:rPr>
              <a:t>Carbonizzazione</a:t>
            </a:r>
            <a:r>
              <a:rPr lang="en-US" altLang="it-IT" sz="1800" dirty="0">
                <a:solidFill>
                  <a:srgbClr val="002060"/>
                </a:solidFill>
              </a:rPr>
              <a:t>, </a:t>
            </a:r>
            <a:r>
              <a:rPr lang="en-US" altLang="it-IT" sz="1800" dirty="0" err="1">
                <a:solidFill>
                  <a:srgbClr val="002060"/>
                </a:solidFill>
              </a:rPr>
              <a:t>pirolisi</a:t>
            </a:r>
            <a:r>
              <a:rPr lang="en-US" altLang="it-IT" sz="1800" dirty="0">
                <a:solidFill>
                  <a:srgbClr val="002060"/>
                </a:solidFill>
              </a:rPr>
              <a:t> e </a:t>
            </a:r>
            <a:r>
              <a:rPr lang="en-US" altLang="it-IT" sz="1800" i="1" dirty="0" err="1">
                <a:solidFill>
                  <a:srgbClr val="002060"/>
                </a:solidFill>
              </a:rPr>
              <a:t>gassificazione</a:t>
            </a:r>
            <a:r>
              <a:rPr lang="en-US" altLang="it-IT" sz="1800" dirty="0">
                <a:solidFill>
                  <a:srgbClr val="002060"/>
                </a:solidFill>
              </a:rPr>
              <a:t> </a:t>
            </a:r>
            <a:r>
              <a:rPr lang="en-US" altLang="it-IT" sz="1800" dirty="0" err="1">
                <a:solidFill>
                  <a:srgbClr val="002060"/>
                </a:solidFill>
              </a:rPr>
              <a:t>sono</a:t>
            </a:r>
            <a:r>
              <a:rPr lang="en-US" altLang="it-IT" sz="1800" dirty="0">
                <a:solidFill>
                  <a:srgbClr val="002060"/>
                </a:solidFill>
              </a:rPr>
              <a:t> </a:t>
            </a:r>
            <a:r>
              <a:rPr lang="en-US" altLang="it-IT" sz="1800" dirty="0" err="1">
                <a:solidFill>
                  <a:srgbClr val="002060"/>
                </a:solidFill>
              </a:rPr>
              <a:t>processi</a:t>
            </a:r>
            <a:r>
              <a:rPr lang="en-US" altLang="it-IT" sz="1800" dirty="0">
                <a:solidFill>
                  <a:srgbClr val="002060"/>
                </a:solidFill>
              </a:rPr>
              <a:t> </a:t>
            </a:r>
            <a:r>
              <a:rPr lang="en-US" altLang="it-IT" sz="1800" dirty="0" err="1">
                <a:solidFill>
                  <a:srgbClr val="002060"/>
                </a:solidFill>
              </a:rPr>
              <a:t>alternativi</a:t>
            </a:r>
            <a:r>
              <a:rPr lang="en-US" altLang="it-IT" sz="1800" dirty="0">
                <a:solidFill>
                  <a:srgbClr val="002060"/>
                </a:solidFill>
              </a:rPr>
              <a:t> </a:t>
            </a:r>
            <a:r>
              <a:rPr lang="en-US" altLang="it-IT" sz="1800" dirty="0" err="1">
                <a:solidFill>
                  <a:srgbClr val="002060"/>
                </a:solidFill>
              </a:rPr>
              <a:t>più</a:t>
            </a:r>
            <a:r>
              <a:rPr lang="en-US" altLang="it-IT" sz="1800" dirty="0">
                <a:solidFill>
                  <a:srgbClr val="002060"/>
                </a:solidFill>
              </a:rPr>
              <a:t> </a:t>
            </a:r>
            <a:r>
              <a:rPr lang="en-US" altLang="it-IT" sz="1800" dirty="0" err="1">
                <a:solidFill>
                  <a:srgbClr val="002060"/>
                </a:solidFill>
              </a:rPr>
              <a:t>complessi</a:t>
            </a:r>
            <a:r>
              <a:rPr lang="en-US" altLang="it-IT" sz="1800" dirty="0">
                <a:solidFill>
                  <a:srgbClr val="002060"/>
                </a:solidFill>
              </a:rPr>
              <a:t> </a:t>
            </a:r>
            <a:r>
              <a:rPr lang="en-US" altLang="it-IT" sz="1800" dirty="0" err="1">
                <a:solidFill>
                  <a:srgbClr val="002060"/>
                </a:solidFill>
              </a:rPr>
              <a:t>che</a:t>
            </a:r>
            <a:r>
              <a:rPr lang="en-US" altLang="it-IT" sz="1800" dirty="0">
                <a:solidFill>
                  <a:srgbClr val="002060"/>
                </a:solidFill>
              </a:rPr>
              <a:t> </a:t>
            </a:r>
            <a:r>
              <a:rPr lang="en-US" altLang="it-IT" sz="1800" dirty="0" err="1">
                <a:solidFill>
                  <a:srgbClr val="002060"/>
                </a:solidFill>
              </a:rPr>
              <a:t>permettono</a:t>
            </a:r>
            <a:r>
              <a:rPr lang="en-US" altLang="it-IT" sz="1800" dirty="0">
                <a:solidFill>
                  <a:srgbClr val="002060"/>
                </a:solidFill>
              </a:rPr>
              <a:t> di </a:t>
            </a:r>
            <a:r>
              <a:rPr lang="en-US" altLang="it-IT" sz="1800" dirty="0" err="1">
                <a:solidFill>
                  <a:srgbClr val="002060"/>
                </a:solidFill>
              </a:rPr>
              <a:t>ottenere</a:t>
            </a:r>
            <a:r>
              <a:rPr lang="en-US" altLang="it-IT" sz="1800" dirty="0">
                <a:solidFill>
                  <a:srgbClr val="002060"/>
                </a:solidFill>
              </a:rPr>
              <a:t> </a:t>
            </a:r>
            <a:r>
              <a:rPr lang="en-US" altLang="it-IT" sz="1800" dirty="0" err="1">
                <a:solidFill>
                  <a:srgbClr val="002060"/>
                </a:solidFill>
              </a:rPr>
              <a:t>combustibili</a:t>
            </a:r>
            <a:r>
              <a:rPr lang="en-US" altLang="it-IT" sz="1800" dirty="0">
                <a:solidFill>
                  <a:srgbClr val="002060"/>
                </a:solidFill>
              </a:rPr>
              <a:t> </a:t>
            </a:r>
            <a:r>
              <a:rPr lang="en-US" altLang="it-IT" sz="1800" dirty="0" err="1">
                <a:solidFill>
                  <a:srgbClr val="002060"/>
                </a:solidFill>
              </a:rPr>
              <a:t>intermedi</a:t>
            </a:r>
            <a:r>
              <a:rPr lang="en-US" altLang="it-IT" sz="1800" dirty="0">
                <a:solidFill>
                  <a:srgbClr val="002060"/>
                </a:solidFill>
              </a:rPr>
              <a:t> solidi, </a:t>
            </a:r>
            <a:r>
              <a:rPr lang="en-US" altLang="it-IT" sz="1800" dirty="0" err="1">
                <a:solidFill>
                  <a:srgbClr val="002060"/>
                </a:solidFill>
              </a:rPr>
              <a:t>liquidi</a:t>
            </a:r>
            <a:r>
              <a:rPr lang="en-US" altLang="it-IT" sz="1800" dirty="0">
                <a:solidFill>
                  <a:srgbClr val="002060"/>
                </a:solidFill>
              </a:rPr>
              <a:t> e </a:t>
            </a:r>
            <a:r>
              <a:rPr lang="en-US" altLang="it-IT" sz="1800" dirty="0" err="1">
                <a:solidFill>
                  <a:srgbClr val="002060"/>
                </a:solidFill>
              </a:rPr>
              <a:t>gassosi</a:t>
            </a:r>
            <a:endParaRPr lang="it-IT" altLang="it-IT" sz="1800" dirty="0">
              <a:solidFill>
                <a:srgbClr val="002060"/>
              </a:solidFill>
            </a:endParaRPr>
          </a:p>
        </p:txBody>
      </p:sp>
    </p:spTree>
    <p:extLst>
      <p:ext uri="{BB962C8B-B14F-4D97-AF65-F5344CB8AC3E}">
        <p14:creationId xmlns:p14="http://schemas.microsoft.com/office/powerpoint/2010/main" val="1253283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3568" y="332656"/>
            <a:ext cx="5943600" cy="838200"/>
          </a:xfrm>
        </p:spPr>
        <p:txBody>
          <a:bodyPr/>
          <a:lstStyle/>
          <a:p>
            <a:r>
              <a:rPr lang="it-IT" dirty="0"/>
              <a:t>OTEC (Ocean Thermal Energy Conversion)</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48</a:t>
            </a:fld>
            <a:endParaRPr lang="it-IT"/>
          </a:p>
        </p:txBody>
      </p:sp>
      <p:pic>
        <p:nvPicPr>
          <p:cNvPr id="72706" name="Picture 2" descr="Ocean's Thermal Gradient Map"/>
          <p:cNvPicPr>
            <a:picLocks noChangeAspect="1" noChangeArrowheads="1"/>
          </p:cNvPicPr>
          <p:nvPr/>
        </p:nvPicPr>
        <p:blipFill>
          <a:blip r:embed="rId2" cstate="print"/>
          <a:srcRect t="14662" b="12028"/>
          <a:stretch>
            <a:fillRect/>
          </a:stretch>
        </p:blipFill>
        <p:spPr bwMode="auto">
          <a:xfrm>
            <a:off x="-70794" y="3137314"/>
            <a:ext cx="4584570" cy="2445104"/>
          </a:xfrm>
          <a:prstGeom prst="rect">
            <a:avLst/>
          </a:prstGeom>
          <a:noFill/>
        </p:spPr>
      </p:pic>
      <p:sp>
        <p:nvSpPr>
          <p:cNvPr id="727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it-IT"/>
          </a:p>
        </p:txBody>
      </p:sp>
      <p:sp>
        <p:nvSpPr>
          <p:cNvPr id="7271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it-IT"/>
          </a:p>
        </p:txBody>
      </p:sp>
      <p:pic>
        <p:nvPicPr>
          <p:cNvPr id="72712" name="Picture 8" descr="http://www.lockheedmartin.com/content/dam/lockheed/data/ms2/photo/alternative-energy/otec/OTEC-Process-3981x2146.jpg"/>
          <p:cNvPicPr>
            <a:picLocks noChangeAspect="1" noChangeArrowheads="1"/>
          </p:cNvPicPr>
          <p:nvPr/>
        </p:nvPicPr>
        <p:blipFill>
          <a:blip r:embed="rId3" cstate="print"/>
          <a:srcRect l="7087" r="5501"/>
          <a:stretch>
            <a:fillRect/>
          </a:stretch>
        </p:blipFill>
        <p:spPr bwMode="auto">
          <a:xfrm>
            <a:off x="4660185" y="2584106"/>
            <a:ext cx="4332827" cy="2664296"/>
          </a:xfrm>
          <a:prstGeom prst="rect">
            <a:avLst/>
          </a:prstGeom>
          <a:ln>
            <a:noFill/>
          </a:ln>
          <a:effectLst>
            <a:softEdge rad="112500"/>
          </a:effectLst>
        </p:spPr>
      </p:pic>
      <p:sp>
        <p:nvSpPr>
          <p:cNvPr id="13" name="CasellaDiTesto 12"/>
          <p:cNvSpPr txBox="1"/>
          <p:nvPr/>
        </p:nvSpPr>
        <p:spPr>
          <a:xfrm>
            <a:off x="0" y="908720"/>
            <a:ext cx="9144000" cy="2031325"/>
          </a:xfrm>
          <a:prstGeom prst="rect">
            <a:avLst/>
          </a:prstGeom>
          <a:noFill/>
        </p:spPr>
        <p:txBody>
          <a:bodyPr wrap="square" rtlCol="0">
            <a:spAutoFit/>
          </a:bodyPr>
          <a:lstStyle/>
          <a:p>
            <a:pPr>
              <a:buFont typeface="Arial" pitchFamily="34" charset="0"/>
              <a:buChar char="•"/>
            </a:pPr>
            <a:r>
              <a:rPr lang="it-IT" b="1" dirty="0">
                <a:solidFill>
                  <a:srgbClr val="003F6E"/>
                </a:solidFill>
              </a:rPr>
              <a:t> Sfrutta il gradiente termico dell’acqua marina tra la superficie e gli strati profondi</a:t>
            </a:r>
          </a:p>
          <a:p>
            <a:pPr>
              <a:buFont typeface="Arial" pitchFamily="34" charset="0"/>
              <a:buChar char="•"/>
            </a:pPr>
            <a:endParaRPr lang="it-IT" dirty="0">
              <a:solidFill>
                <a:srgbClr val="002060"/>
              </a:solidFill>
            </a:endParaRPr>
          </a:p>
          <a:p>
            <a:pPr lvl="1">
              <a:buFont typeface="Arial" pitchFamily="34" charset="0"/>
              <a:buChar char="•"/>
            </a:pPr>
            <a:r>
              <a:rPr lang="it-IT" dirty="0">
                <a:solidFill>
                  <a:srgbClr val="002060"/>
                </a:solidFill>
              </a:rPr>
              <a:t>  Ridotto gradiente termico (rendimento ridotto)  </a:t>
            </a:r>
            <a:r>
              <a:rPr lang="it-IT" dirty="0" err="1">
                <a:solidFill>
                  <a:srgbClr val="002060"/>
                </a:solidFill>
              </a:rPr>
              <a:t>Carnot</a:t>
            </a:r>
            <a:r>
              <a:rPr lang="it-IT" dirty="0">
                <a:solidFill>
                  <a:srgbClr val="002060"/>
                </a:solidFill>
              </a:rPr>
              <a:t> </a:t>
            </a:r>
          </a:p>
          <a:p>
            <a:pPr lvl="1">
              <a:buFont typeface="Arial" pitchFamily="34" charset="0"/>
              <a:buChar char="•"/>
            </a:pPr>
            <a:r>
              <a:rPr lang="it-IT" dirty="0">
                <a:solidFill>
                  <a:srgbClr val="002060"/>
                </a:solidFill>
              </a:rPr>
              <a:t>  Necessarie grandi portate di acqua </a:t>
            </a:r>
          </a:p>
          <a:p>
            <a:pPr lvl="1">
              <a:buFont typeface="Arial" pitchFamily="34" charset="0"/>
              <a:buChar char="•"/>
            </a:pPr>
            <a:r>
              <a:rPr lang="it-IT" dirty="0">
                <a:solidFill>
                  <a:srgbClr val="002060"/>
                </a:solidFill>
              </a:rPr>
              <a:t>  Scambiatori di notevoli dimensioni considerati i piccoli salti di Temperatura</a:t>
            </a:r>
          </a:p>
          <a:p>
            <a:pPr lvl="1">
              <a:buFont typeface="Arial" pitchFamily="34" charset="0"/>
              <a:buChar char="•"/>
            </a:pPr>
            <a:r>
              <a:rPr lang="it-IT" dirty="0">
                <a:solidFill>
                  <a:srgbClr val="002060"/>
                </a:solidFill>
              </a:rPr>
              <a:t>  Cicli chiusi ad ammoniaca </a:t>
            </a:r>
          </a:p>
          <a:p>
            <a:pPr lvl="1">
              <a:buFont typeface="Arial" pitchFamily="34" charset="0"/>
              <a:buChar char="•"/>
            </a:pPr>
            <a:r>
              <a:rPr lang="it-IT" dirty="0">
                <a:solidFill>
                  <a:srgbClr val="002060"/>
                </a:solidFill>
              </a:rPr>
              <a:t>  Elevati costi di investimento  </a:t>
            </a:r>
          </a:p>
        </p:txBody>
      </p:sp>
      <p:graphicFrame>
        <p:nvGraphicFramePr>
          <p:cNvPr id="14" name="Oggetto 13"/>
          <p:cNvGraphicFramePr>
            <a:graphicFrameLocks noChangeAspect="1"/>
          </p:cNvGraphicFramePr>
          <p:nvPr/>
        </p:nvGraphicFramePr>
        <p:xfrm>
          <a:off x="6228184" y="1268760"/>
          <a:ext cx="1249062" cy="792088"/>
        </p:xfrm>
        <a:graphic>
          <a:graphicData uri="http://schemas.openxmlformats.org/presentationml/2006/ole">
            <mc:AlternateContent xmlns:mc="http://schemas.openxmlformats.org/markup-compatibility/2006">
              <mc:Choice xmlns:v="urn:schemas-microsoft-com:vml" Requires="v">
                <p:oleObj name="Equation" r:id="rId4" imgW="520560" imgH="330120" progId="Equation.DSMT4">
                  <p:embed/>
                </p:oleObj>
              </mc:Choice>
              <mc:Fallback>
                <p:oleObj name="Equation" r:id="rId4" imgW="520560" imgH="330120" progId="Equation.DSMT4">
                  <p:embed/>
                  <p:pic>
                    <p:nvPicPr>
                      <p:cNvPr id="14" name="Oggetto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1268760"/>
                        <a:ext cx="1249062"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28434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3568" y="332656"/>
            <a:ext cx="5943600" cy="838200"/>
          </a:xfrm>
        </p:spPr>
        <p:txBody>
          <a:bodyPr/>
          <a:lstStyle/>
          <a:p>
            <a:r>
              <a:rPr lang="it-IT" dirty="0"/>
              <a:t>OTEC (Ocean Thermal Energy Conversion)</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49</a:t>
            </a:fld>
            <a:endParaRPr lang="it-IT"/>
          </a:p>
        </p:txBody>
      </p:sp>
      <p:sp>
        <p:nvSpPr>
          <p:cNvPr id="727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it-IT"/>
          </a:p>
        </p:txBody>
      </p:sp>
      <p:sp>
        <p:nvSpPr>
          <p:cNvPr id="7271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it-IT"/>
          </a:p>
        </p:txBody>
      </p:sp>
      <p:pic>
        <p:nvPicPr>
          <p:cNvPr id="37890" name="Picture 2" descr="Image result for OTEC cycle plant"/>
          <p:cNvPicPr>
            <a:picLocks noChangeAspect="1" noChangeArrowheads="1"/>
          </p:cNvPicPr>
          <p:nvPr/>
        </p:nvPicPr>
        <p:blipFill rotWithShape="1">
          <a:blip r:embed="rId2">
            <a:extLst>
              <a:ext uri="{28A0092B-C50C-407E-A947-70E740481C1C}">
                <a14:useLocalDpi xmlns:a14="http://schemas.microsoft.com/office/drawing/2010/main" val="0"/>
              </a:ext>
            </a:extLst>
          </a:blip>
          <a:srcRect t="14478"/>
          <a:stretch/>
        </p:blipFill>
        <p:spPr bwMode="auto">
          <a:xfrm>
            <a:off x="1" y="1988840"/>
            <a:ext cx="3995936" cy="3490226"/>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17"/>
          <p:cNvPicPr>
            <a:picLocks noChangeAspect="1"/>
          </p:cNvPicPr>
          <p:nvPr/>
        </p:nvPicPr>
        <p:blipFill rotWithShape="1">
          <a:blip r:embed="rId3"/>
          <a:srcRect l="5944" t="3770" r="6956"/>
          <a:stretch/>
        </p:blipFill>
        <p:spPr>
          <a:xfrm>
            <a:off x="3979290" y="1755416"/>
            <a:ext cx="5148063" cy="3723650"/>
          </a:xfrm>
          <a:prstGeom prst="rect">
            <a:avLst/>
          </a:prstGeom>
        </p:spPr>
      </p:pic>
      <p:sp>
        <p:nvSpPr>
          <p:cNvPr id="12" name="CasellaDiTesto 12"/>
          <p:cNvSpPr txBox="1"/>
          <p:nvPr/>
        </p:nvSpPr>
        <p:spPr>
          <a:xfrm>
            <a:off x="0" y="1019082"/>
            <a:ext cx="9144000" cy="646331"/>
          </a:xfrm>
          <a:prstGeom prst="rect">
            <a:avLst/>
          </a:prstGeom>
          <a:noFill/>
        </p:spPr>
        <p:txBody>
          <a:bodyPr wrap="square" rtlCol="0">
            <a:spAutoFit/>
          </a:bodyPr>
          <a:lstStyle/>
          <a:p>
            <a:pPr algn="ctr">
              <a:buFont typeface="Arial" pitchFamily="34" charset="0"/>
              <a:buChar char="•"/>
            </a:pPr>
            <a:r>
              <a:rPr lang="it-IT" b="1" dirty="0">
                <a:solidFill>
                  <a:srgbClr val="003F6E"/>
                </a:solidFill>
              </a:rPr>
              <a:t> TECNOLOGIA ALLO STATO EMBRIONALE DI RICERCA MA CON BUONE POTENZIALITA’ ENERGETICHE</a:t>
            </a:r>
            <a:endParaRPr lang="it-IT" dirty="0">
              <a:solidFill>
                <a:srgbClr val="002060"/>
              </a:solidFill>
            </a:endParaRPr>
          </a:p>
        </p:txBody>
      </p:sp>
    </p:spTree>
    <p:extLst>
      <p:ext uri="{BB962C8B-B14F-4D97-AF65-F5344CB8AC3E}">
        <p14:creationId xmlns:p14="http://schemas.microsoft.com/office/powerpoint/2010/main" val="351452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142875"/>
            <a:ext cx="6661174" cy="838200"/>
          </a:xfrm>
        </p:spPr>
        <p:txBody>
          <a:bodyPr/>
          <a:lstStyle/>
          <a:p>
            <a:r>
              <a:rPr lang="it-IT" dirty="0">
                <a:solidFill>
                  <a:srgbClr val="002060"/>
                </a:solidFill>
              </a:rPr>
              <a:t>IMPIANTI PER GENERAZIONE EE</a:t>
            </a:r>
          </a:p>
        </p:txBody>
      </p:sp>
      <p:sp>
        <p:nvSpPr>
          <p:cNvPr id="3" name="Segnaposto contenuto 2"/>
          <p:cNvSpPr>
            <a:spLocks noGrp="1"/>
          </p:cNvSpPr>
          <p:nvPr>
            <p:ph idx="1"/>
          </p:nvPr>
        </p:nvSpPr>
        <p:spPr/>
        <p:txBody>
          <a:bodyPr/>
          <a:lstStyle/>
          <a:p>
            <a:r>
              <a:rPr lang="it-IT" b="1" u="sng" dirty="0">
                <a:solidFill>
                  <a:srgbClr val="003F6E"/>
                </a:solidFill>
              </a:rPr>
              <a:t>CICLO RANKINE: </a:t>
            </a:r>
            <a:r>
              <a:rPr lang="it-IT" dirty="0">
                <a:solidFill>
                  <a:srgbClr val="003F6E"/>
                </a:solidFill>
              </a:rPr>
              <a:t>soluzione maggiormente utilizzata per la produzione di energia elettrica</a:t>
            </a:r>
          </a:p>
          <a:p>
            <a:endParaRPr lang="it-IT" dirty="0">
              <a:solidFill>
                <a:srgbClr val="002060"/>
              </a:solidFill>
            </a:endParaRP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5</a:t>
            </a:fld>
            <a:endParaRPr lang="it-IT"/>
          </a:p>
        </p:txBody>
      </p:sp>
      <p:pic>
        <p:nvPicPr>
          <p:cNvPr id="89090" name="Picture 2" descr="Image fig6RankineReheat_web"/>
          <p:cNvPicPr>
            <a:picLocks noChangeAspect="1" noChangeArrowheads="1"/>
          </p:cNvPicPr>
          <p:nvPr/>
        </p:nvPicPr>
        <p:blipFill rotWithShape="1">
          <a:blip r:embed="rId2" cstate="print"/>
          <a:srcRect l="54966" t="-383" r="2911"/>
          <a:stretch/>
        </p:blipFill>
        <p:spPr bwMode="auto">
          <a:xfrm>
            <a:off x="4606903" y="1734207"/>
            <a:ext cx="3093853" cy="3686487"/>
          </a:xfrm>
          <a:prstGeom prst="rect">
            <a:avLst/>
          </a:prstGeom>
          <a:noFill/>
        </p:spPr>
      </p:pic>
      <p:pic>
        <p:nvPicPr>
          <p:cNvPr id="8" name="Picture 2" descr="Image fig6RankineReheat_web"/>
          <p:cNvPicPr>
            <a:picLocks noChangeAspect="1" noChangeArrowheads="1"/>
          </p:cNvPicPr>
          <p:nvPr/>
        </p:nvPicPr>
        <p:blipFill rotWithShape="1">
          <a:blip r:embed="rId2" cstate="print"/>
          <a:srcRect t="3075" r="47968"/>
          <a:stretch/>
        </p:blipFill>
        <p:spPr bwMode="auto">
          <a:xfrm>
            <a:off x="47526" y="1916832"/>
            <a:ext cx="3821679" cy="3559482"/>
          </a:xfrm>
          <a:prstGeom prst="rect">
            <a:avLst/>
          </a:prstGeom>
          <a:noFill/>
        </p:spPr>
      </p:pic>
      <p:sp>
        <p:nvSpPr>
          <p:cNvPr id="7" name="Rectangle 6"/>
          <p:cNvSpPr/>
          <p:nvPr/>
        </p:nvSpPr>
        <p:spPr>
          <a:xfrm>
            <a:off x="16206" y="6081163"/>
            <a:ext cx="9111588" cy="369332"/>
          </a:xfrm>
          <a:prstGeom prst="rect">
            <a:avLst/>
          </a:prstGeom>
        </p:spPr>
        <p:txBody>
          <a:bodyPr wrap="square">
            <a:spAutoFit/>
          </a:bodyPr>
          <a:lstStyle/>
          <a:p>
            <a:r>
              <a:rPr lang="en-US" b="1" dirty="0" err="1">
                <a:solidFill>
                  <a:srgbClr val="002060"/>
                </a:solidFill>
              </a:rPr>
              <a:t>Impianto</a:t>
            </a:r>
            <a:r>
              <a:rPr lang="en-US" b="1" dirty="0">
                <a:solidFill>
                  <a:srgbClr val="002060"/>
                </a:solidFill>
              </a:rPr>
              <a:t> a </a:t>
            </a:r>
            <a:r>
              <a:rPr lang="en-US" b="1" dirty="0" err="1">
                <a:solidFill>
                  <a:srgbClr val="002060"/>
                </a:solidFill>
              </a:rPr>
              <a:t>Vapore</a:t>
            </a:r>
            <a:r>
              <a:rPr lang="en-US" b="1" dirty="0">
                <a:solidFill>
                  <a:srgbClr val="002060"/>
                </a:solidFill>
              </a:rPr>
              <a:t>: https://www.youtube.com/watch?v=IdPTuwKEfmA</a:t>
            </a:r>
          </a:p>
        </p:txBody>
      </p:sp>
    </p:spTree>
    <p:extLst>
      <p:ext uri="{BB962C8B-B14F-4D97-AF65-F5344CB8AC3E}">
        <p14:creationId xmlns:p14="http://schemas.microsoft.com/office/powerpoint/2010/main" val="2172199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14" name="Picture 10" descr="SoleVento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1860550"/>
            <a:ext cx="3925888"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2"/>
          <p:cNvSpPr>
            <a:spLocks noGrp="1" noChangeArrowheads="1"/>
          </p:cNvSpPr>
          <p:nvPr>
            <p:ph type="title"/>
          </p:nvPr>
        </p:nvSpPr>
        <p:spPr>
          <a:xfrm>
            <a:off x="719138" y="214313"/>
            <a:ext cx="5943600" cy="357187"/>
          </a:xfrm>
        </p:spPr>
        <p:txBody>
          <a:bodyPr/>
          <a:lstStyle/>
          <a:p>
            <a:pPr eaLnBrk="1" hangingPunct="1"/>
            <a:r>
              <a:rPr lang="it-IT" altLang="it-IT" dirty="0">
                <a:solidFill>
                  <a:srgbClr val="002060"/>
                </a:solidFill>
              </a:rPr>
              <a:t>Energia Eolica</a:t>
            </a:r>
          </a:p>
        </p:txBody>
      </p:sp>
      <p:sp>
        <p:nvSpPr>
          <p:cNvPr id="44036" name="Rectangle 4"/>
          <p:cNvSpPr>
            <a:spLocks noChangeArrowheads="1"/>
          </p:cNvSpPr>
          <p:nvPr/>
        </p:nvSpPr>
        <p:spPr bwMode="auto">
          <a:xfrm>
            <a:off x="152400" y="869950"/>
            <a:ext cx="8915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sz="1800" dirty="0">
                <a:solidFill>
                  <a:srgbClr val="002060"/>
                </a:solidFill>
                <a:cs typeface="Times New Roman" pitchFamily="18" charset="0"/>
              </a:rPr>
              <a:t>Anche questa forma di energia è derivata dal sole: i venti sono infatti generati da differenze di temperatura e pressione tra le varie zone dell’atmosfera causate dagli effetti del sole. Circa l’1-2% dell’energia solare che arriva sulla terra viene assorbita dai venti.</a:t>
            </a:r>
          </a:p>
        </p:txBody>
      </p:sp>
      <p:sp>
        <p:nvSpPr>
          <p:cNvPr id="98313" name="Rectangle 9"/>
          <p:cNvSpPr>
            <a:spLocks noChangeArrowheads="1"/>
          </p:cNvSpPr>
          <p:nvPr/>
        </p:nvSpPr>
        <p:spPr bwMode="auto">
          <a:xfrm>
            <a:off x="71438" y="3929063"/>
            <a:ext cx="91440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sz="1800" dirty="0">
                <a:solidFill>
                  <a:srgbClr val="002060"/>
                </a:solidFill>
                <a:cs typeface="Times New Roman" pitchFamily="18" charset="0"/>
              </a:rPr>
              <a:t>In particolare, (1) le zone equatoriali ricevono più calore rispetto a quelle situate a latitudini elevate, e le differenze di temperatura causano la salita di masse d’aria calda nelle zone equatoriali rimpiazzate da aria più fredda proveniente dalle zone “polari”. (2) Inoltre, le forze di Coriolis fanno deviare i venti (ad es. verso destra nell’emisfero Nord) con moto di rotazione.</a:t>
            </a:r>
          </a:p>
        </p:txBody>
      </p:sp>
      <p:sp>
        <p:nvSpPr>
          <p:cNvPr id="98315" name="Text Box 11"/>
          <p:cNvSpPr txBox="1">
            <a:spLocks noChangeArrowheads="1"/>
          </p:cNvSpPr>
          <p:nvPr/>
        </p:nvSpPr>
        <p:spPr bwMode="auto">
          <a:xfrm>
            <a:off x="71438" y="5441950"/>
            <a:ext cx="47148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spcBef>
                <a:spcPct val="50000"/>
              </a:spcBef>
              <a:buFontTx/>
              <a:buNone/>
            </a:pPr>
            <a:r>
              <a:rPr lang="it-IT" altLang="it-IT" sz="1800" dirty="0">
                <a:solidFill>
                  <a:srgbClr val="002060"/>
                </a:solidFill>
              </a:rPr>
              <a:t>Ne derivano venti con varia distribuzione planetaria, stratosferica, locale (es. effetti brezze notturne / diurne, venti di montagna)</a:t>
            </a:r>
          </a:p>
        </p:txBody>
      </p:sp>
      <p:pic>
        <p:nvPicPr>
          <p:cNvPr id="98316" name="Picture 12" descr="SoleVent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768475"/>
            <a:ext cx="281940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Picture 13" descr="SoleVento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5072063"/>
            <a:ext cx="2879725"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50</a:t>
            </a:fld>
            <a:endParaRPr lang="it-IT" dirty="0"/>
          </a:p>
        </p:txBody>
      </p:sp>
    </p:spTree>
    <p:extLst>
      <p:ext uri="{BB962C8B-B14F-4D97-AF65-F5344CB8AC3E}">
        <p14:creationId xmlns:p14="http://schemas.microsoft.com/office/powerpoint/2010/main" val="629243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8314"/>
                                        </p:tgtEl>
                                        <p:attrNameLst>
                                          <p:attrName>style.visibility</p:attrName>
                                        </p:attrNameLst>
                                      </p:cBhvr>
                                      <p:to>
                                        <p:strVal val="visible"/>
                                      </p:to>
                                    </p:set>
                                    <p:anim calcmode="lin" valueType="num">
                                      <p:cBhvr additive="base">
                                        <p:cTn id="7" dur="500" fill="hold"/>
                                        <p:tgtEl>
                                          <p:spTgt spid="98314"/>
                                        </p:tgtEl>
                                        <p:attrNameLst>
                                          <p:attrName>ppt_x</p:attrName>
                                        </p:attrNameLst>
                                      </p:cBhvr>
                                      <p:tavLst>
                                        <p:tav tm="0">
                                          <p:val>
                                            <p:strVal val="#ppt_x"/>
                                          </p:val>
                                        </p:tav>
                                        <p:tav tm="100000">
                                          <p:val>
                                            <p:strVal val="#ppt_x"/>
                                          </p:val>
                                        </p:tav>
                                      </p:tavLst>
                                    </p:anim>
                                    <p:anim calcmode="lin" valueType="num">
                                      <p:cBhvr additive="base">
                                        <p:cTn id="8" dur="500" fill="hold"/>
                                        <p:tgtEl>
                                          <p:spTgt spid="983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8316"/>
                                        </p:tgtEl>
                                        <p:attrNameLst>
                                          <p:attrName>style.visibility</p:attrName>
                                        </p:attrNameLst>
                                      </p:cBhvr>
                                      <p:to>
                                        <p:strVal val="visible"/>
                                      </p:to>
                                    </p:set>
                                    <p:anim calcmode="lin" valueType="num">
                                      <p:cBhvr additive="base">
                                        <p:cTn id="11" dur="500" fill="hold"/>
                                        <p:tgtEl>
                                          <p:spTgt spid="98316"/>
                                        </p:tgtEl>
                                        <p:attrNameLst>
                                          <p:attrName>ppt_x</p:attrName>
                                        </p:attrNameLst>
                                      </p:cBhvr>
                                      <p:tavLst>
                                        <p:tav tm="0">
                                          <p:val>
                                            <p:strVal val="#ppt_x"/>
                                          </p:val>
                                        </p:tav>
                                        <p:tav tm="100000">
                                          <p:val>
                                            <p:strVal val="#ppt_x"/>
                                          </p:val>
                                        </p:tav>
                                      </p:tavLst>
                                    </p:anim>
                                    <p:anim calcmode="lin" valueType="num">
                                      <p:cBhvr additive="base">
                                        <p:cTn id="12" dur="500" fill="hold"/>
                                        <p:tgtEl>
                                          <p:spTgt spid="983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313"/>
                                        </p:tgtEl>
                                        <p:attrNameLst>
                                          <p:attrName>style.visibility</p:attrName>
                                        </p:attrNameLst>
                                      </p:cBhvr>
                                      <p:to>
                                        <p:strVal val="visible"/>
                                      </p:to>
                                    </p:set>
                                    <p:anim calcmode="lin" valueType="num">
                                      <p:cBhvr additive="base">
                                        <p:cTn id="15" dur="500" fill="hold"/>
                                        <p:tgtEl>
                                          <p:spTgt spid="98313"/>
                                        </p:tgtEl>
                                        <p:attrNameLst>
                                          <p:attrName>ppt_x</p:attrName>
                                        </p:attrNameLst>
                                      </p:cBhvr>
                                      <p:tavLst>
                                        <p:tav tm="0">
                                          <p:val>
                                            <p:strVal val="#ppt_x"/>
                                          </p:val>
                                        </p:tav>
                                        <p:tav tm="100000">
                                          <p:val>
                                            <p:strVal val="#ppt_x"/>
                                          </p:val>
                                        </p:tav>
                                      </p:tavLst>
                                    </p:anim>
                                    <p:anim calcmode="lin" valueType="num">
                                      <p:cBhvr additive="base">
                                        <p:cTn id="16" dur="500" fill="hold"/>
                                        <p:tgtEl>
                                          <p:spTgt spid="98313"/>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8315"/>
                                        </p:tgtEl>
                                        <p:attrNameLst>
                                          <p:attrName>style.visibility</p:attrName>
                                        </p:attrNameLst>
                                      </p:cBhvr>
                                      <p:to>
                                        <p:strVal val="visible"/>
                                      </p:to>
                                    </p:set>
                                    <p:anim calcmode="lin" valueType="num">
                                      <p:cBhvr additive="base">
                                        <p:cTn id="21" dur="500" fill="hold"/>
                                        <p:tgtEl>
                                          <p:spTgt spid="98315"/>
                                        </p:tgtEl>
                                        <p:attrNameLst>
                                          <p:attrName>ppt_x</p:attrName>
                                        </p:attrNameLst>
                                      </p:cBhvr>
                                      <p:tavLst>
                                        <p:tav tm="0">
                                          <p:val>
                                            <p:strVal val="#ppt_x"/>
                                          </p:val>
                                        </p:tav>
                                        <p:tav tm="100000">
                                          <p:val>
                                            <p:strVal val="#ppt_x"/>
                                          </p:val>
                                        </p:tav>
                                      </p:tavLst>
                                    </p:anim>
                                    <p:anim calcmode="lin" valueType="num">
                                      <p:cBhvr additive="base">
                                        <p:cTn id="22" dur="500" fill="hold"/>
                                        <p:tgtEl>
                                          <p:spTgt spid="983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8317"/>
                                        </p:tgtEl>
                                        <p:attrNameLst>
                                          <p:attrName>style.visibility</p:attrName>
                                        </p:attrNameLst>
                                      </p:cBhvr>
                                      <p:to>
                                        <p:strVal val="visible"/>
                                      </p:to>
                                    </p:set>
                                    <p:anim calcmode="lin" valueType="num">
                                      <p:cBhvr additive="base">
                                        <p:cTn id="25" dur="500" fill="hold"/>
                                        <p:tgtEl>
                                          <p:spTgt spid="98317"/>
                                        </p:tgtEl>
                                        <p:attrNameLst>
                                          <p:attrName>ppt_x</p:attrName>
                                        </p:attrNameLst>
                                      </p:cBhvr>
                                      <p:tavLst>
                                        <p:tav tm="0">
                                          <p:val>
                                            <p:strVal val="#ppt_x"/>
                                          </p:val>
                                        </p:tav>
                                        <p:tav tm="100000">
                                          <p:val>
                                            <p:strVal val="#ppt_x"/>
                                          </p:val>
                                        </p:tav>
                                      </p:tavLst>
                                    </p:anim>
                                    <p:anim calcmode="lin" valueType="num">
                                      <p:cBhvr additive="base">
                                        <p:cTn id="26" dur="500" fill="hold"/>
                                        <p:tgtEl>
                                          <p:spTgt spid="983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3" grpId="0"/>
      <p:bldP spid="983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152400"/>
            <a:ext cx="7772400" cy="381000"/>
          </a:xfrm>
        </p:spPr>
        <p:txBody>
          <a:bodyPr/>
          <a:lstStyle/>
          <a:p>
            <a:pPr eaLnBrk="1" hangingPunct="1"/>
            <a:r>
              <a:rPr lang="it-IT" altLang="it-IT" sz="2800"/>
              <a:t>Turbine Eoliche</a:t>
            </a:r>
          </a:p>
        </p:txBody>
      </p:sp>
      <p:sp>
        <p:nvSpPr>
          <p:cNvPr id="45059" name="Rectangle 5"/>
          <p:cNvSpPr>
            <a:spLocks noChangeArrowheads="1"/>
          </p:cNvSpPr>
          <p:nvPr/>
        </p:nvSpPr>
        <p:spPr bwMode="auto">
          <a:xfrm>
            <a:off x="0" y="908050"/>
            <a:ext cx="8929688"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sz="1800" dirty="0">
                <a:solidFill>
                  <a:srgbClr val="002060"/>
                </a:solidFill>
                <a:cs typeface="Times New Roman" pitchFamily="18" charset="0"/>
              </a:rPr>
              <a:t>Per sfruttare la forza del vento ci si serve di </a:t>
            </a:r>
            <a:r>
              <a:rPr lang="it-IT" altLang="it-IT" sz="1800" b="1" dirty="0">
                <a:solidFill>
                  <a:srgbClr val="002060"/>
                </a:solidFill>
                <a:cs typeface="Times New Roman" pitchFamily="18" charset="0"/>
              </a:rPr>
              <a:t>turbine eoliche </a:t>
            </a:r>
            <a:r>
              <a:rPr lang="it-IT" altLang="it-IT" sz="1800" dirty="0">
                <a:solidFill>
                  <a:srgbClr val="002060"/>
                </a:solidFill>
                <a:cs typeface="Times New Roman" pitchFamily="18" charset="0"/>
              </a:rPr>
              <a:t>ovvero macchinari in grado di generare corrente elettrica sfruttando il movimento impresso dal vento sulle pale della turbina.</a:t>
            </a:r>
            <a:endParaRPr lang="it-IT" altLang="it-IT" sz="1800" dirty="0">
              <a:solidFill>
                <a:srgbClr val="002060"/>
              </a:solidFill>
            </a:endParaRPr>
          </a:p>
        </p:txBody>
      </p:sp>
      <p:sp>
        <p:nvSpPr>
          <p:cNvPr id="102406" name="Rectangle 6"/>
          <p:cNvSpPr>
            <a:spLocks noChangeArrowheads="1"/>
          </p:cNvSpPr>
          <p:nvPr/>
        </p:nvSpPr>
        <p:spPr bwMode="auto">
          <a:xfrm>
            <a:off x="0" y="1844675"/>
            <a:ext cx="914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it-IT" altLang="it-IT" sz="1800" dirty="0">
                <a:solidFill>
                  <a:srgbClr val="002060"/>
                </a:solidFill>
                <a:cs typeface="Times New Roman" pitchFamily="18" charset="0"/>
                <a:sym typeface="Symbol" pitchFamily="18" charset="2"/>
              </a:rPr>
              <a:t>La </a:t>
            </a:r>
            <a:r>
              <a:rPr lang="it-IT" altLang="it-IT" sz="1800" b="1" dirty="0">
                <a:solidFill>
                  <a:srgbClr val="FF0000"/>
                </a:solidFill>
                <a:cs typeface="Times New Roman" pitchFamily="18" charset="0"/>
                <a:sym typeface="Symbol" pitchFamily="18" charset="2"/>
              </a:rPr>
              <a:t>navicella</a:t>
            </a:r>
            <a:r>
              <a:rPr lang="it-IT" altLang="it-IT" sz="1800" dirty="0">
                <a:solidFill>
                  <a:srgbClr val="002060"/>
                </a:solidFill>
                <a:cs typeface="Times New Roman" pitchFamily="18" charset="0"/>
                <a:sym typeface="Symbol" pitchFamily="18" charset="2"/>
              </a:rPr>
              <a:t> si può orientare nella direzione del vento. All’interno della navicella sono installati il il moltiplicatore di giri, il generatore e i sistemi di controllo; negli impianti più sofisticati un dispositivo in grado di variare l’inclinazione delle pale per poter mantenere il numero di giri desiderato (pitch control).</a:t>
            </a:r>
          </a:p>
        </p:txBody>
      </p:sp>
      <p:pic>
        <p:nvPicPr>
          <p:cNvPr id="4506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997200"/>
            <a:ext cx="7343775" cy="3608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51</a:t>
            </a:fld>
            <a:endParaRPr lang="it-IT" dirty="0"/>
          </a:p>
        </p:txBody>
      </p:sp>
    </p:spTree>
    <p:extLst>
      <p:ext uri="{BB962C8B-B14F-4D97-AF65-F5344CB8AC3E}">
        <p14:creationId xmlns:p14="http://schemas.microsoft.com/office/powerpoint/2010/main" val="952810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6"/>
                                        </p:tgtEl>
                                        <p:attrNameLst>
                                          <p:attrName>style.visibility</p:attrName>
                                        </p:attrNameLst>
                                      </p:cBhvr>
                                      <p:to>
                                        <p:strVal val="visible"/>
                                      </p:to>
                                    </p:set>
                                    <p:anim calcmode="lin" valueType="num">
                                      <p:cBhvr additive="base">
                                        <p:cTn id="7" dur="500" fill="hold"/>
                                        <p:tgtEl>
                                          <p:spTgt spid="102406"/>
                                        </p:tgtEl>
                                        <p:attrNameLst>
                                          <p:attrName>ppt_x</p:attrName>
                                        </p:attrNameLst>
                                      </p:cBhvr>
                                      <p:tavLst>
                                        <p:tav tm="0">
                                          <p:val>
                                            <p:strVal val="0-#ppt_w/2"/>
                                          </p:val>
                                        </p:tav>
                                        <p:tav tm="100000">
                                          <p:val>
                                            <p:strVal val="#ppt_x"/>
                                          </p:val>
                                        </p:tav>
                                      </p:tavLst>
                                    </p:anim>
                                    <p:anim calcmode="lin" valueType="num">
                                      <p:cBhvr additive="base">
                                        <p:cTn id="8" dur="500" fill="hold"/>
                                        <p:tgtEl>
                                          <p:spTgt spid="1024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188640"/>
            <a:ext cx="5943600" cy="838200"/>
          </a:xfrm>
        </p:spPr>
        <p:txBody>
          <a:bodyPr/>
          <a:lstStyle/>
          <a:p>
            <a:pPr eaLnBrk="1" hangingPunct="1">
              <a:defRPr/>
            </a:pPr>
            <a:r>
              <a:rPr lang="en-US" dirty="0" err="1"/>
              <a:t>Energia</a:t>
            </a:r>
            <a:r>
              <a:rPr lang="en-US" dirty="0"/>
              <a:t> </a:t>
            </a:r>
            <a:r>
              <a:rPr lang="en-US" dirty="0" err="1"/>
              <a:t>Eolica</a:t>
            </a:r>
            <a:endParaRPr lang="en-US" dirty="0"/>
          </a:p>
        </p:txBody>
      </p:sp>
      <p:pic>
        <p:nvPicPr>
          <p:cNvPr id="6147" name="Picture 5" descr="Turbine_aalborg"/>
          <p:cNvPicPr>
            <a:picLocks noChangeAspect="1" noChangeArrowheads="1"/>
          </p:cNvPicPr>
          <p:nvPr/>
        </p:nvPicPr>
        <p:blipFill>
          <a:blip r:embed="rId2" cstate="print"/>
          <a:srcRect/>
          <a:stretch>
            <a:fillRect/>
          </a:stretch>
        </p:blipFill>
        <p:spPr bwMode="auto">
          <a:xfrm>
            <a:off x="685800" y="1600200"/>
            <a:ext cx="3146425" cy="4191000"/>
          </a:xfrm>
          <a:prstGeom prst="rect">
            <a:avLst/>
          </a:prstGeom>
          <a:noFill/>
          <a:ln w="9525">
            <a:noFill/>
            <a:miter lim="800000"/>
            <a:headEnd/>
            <a:tailEnd/>
          </a:ln>
        </p:spPr>
      </p:pic>
      <p:pic>
        <p:nvPicPr>
          <p:cNvPr id="6148" name="Picture 7" descr="Darrieus-windmill"/>
          <p:cNvPicPr>
            <a:picLocks noChangeAspect="1" noChangeArrowheads="1"/>
          </p:cNvPicPr>
          <p:nvPr/>
        </p:nvPicPr>
        <p:blipFill>
          <a:blip r:embed="rId3" cstate="print"/>
          <a:srcRect/>
          <a:stretch>
            <a:fillRect/>
          </a:stretch>
        </p:blipFill>
        <p:spPr bwMode="auto">
          <a:xfrm>
            <a:off x="4830763" y="1676400"/>
            <a:ext cx="3279775" cy="4114800"/>
          </a:xfrm>
          <a:prstGeom prst="rect">
            <a:avLst/>
          </a:prstGeom>
          <a:noFill/>
          <a:ln w="9525">
            <a:noFill/>
            <a:miter lim="800000"/>
            <a:headEnd/>
            <a:tailEnd/>
          </a:ln>
        </p:spPr>
      </p:pic>
      <p:sp>
        <p:nvSpPr>
          <p:cNvPr id="6149" name="Text Box 8"/>
          <p:cNvSpPr txBox="1">
            <a:spLocks noChangeArrowheads="1"/>
          </p:cNvSpPr>
          <p:nvPr/>
        </p:nvSpPr>
        <p:spPr bwMode="auto">
          <a:xfrm>
            <a:off x="838200" y="6019800"/>
            <a:ext cx="3124200" cy="366713"/>
          </a:xfrm>
          <a:prstGeom prst="rect">
            <a:avLst/>
          </a:prstGeom>
          <a:noFill/>
          <a:ln w="9525">
            <a:noFill/>
            <a:miter lim="800000"/>
            <a:headEnd/>
            <a:tailEnd/>
          </a:ln>
        </p:spPr>
        <p:txBody>
          <a:bodyPr>
            <a:spAutoFit/>
          </a:bodyPr>
          <a:lstStyle/>
          <a:p>
            <a:pPr>
              <a:spcBef>
                <a:spcPct val="50000"/>
              </a:spcBef>
            </a:pPr>
            <a:r>
              <a:rPr lang="en-US"/>
              <a:t>HAWT: Horizontal Axis</a:t>
            </a:r>
          </a:p>
        </p:txBody>
      </p:sp>
      <p:sp>
        <p:nvSpPr>
          <p:cNvPr id="6150" name="Text Box 9"/>
          <p:cNvSpPr txBox="1">
            <a:spLocks noChangeArrowheads="1"/>
          </p:cNvSpPr>
          <p:nvPr/>
        </p:nvSpPr>
        <p:spPr bwMode="auto">
          <a:xfrm>
            <a:off x="5105400" y="6019800"/>
            <a:ext cx="2170113" cy="366713"/>
          </a:xfrm>
          <a:prstGeom prst="rect">
            <a:avLst/>
          </a:prstGeom>
          <a:noFill/>
          <a:ln w="9525">
            <a:noFill/>
            <a:miter lim="800000"/>
            <a:headEnd/>
            <a:tailEnd/>
          </a:ln>
        </p:spPr>
        <p:txBody>
          <a:bodyPr wrap="none">
            <a:spAutoFit/>
          </a:bodyPr>
          <a:lstStyle/>
          <a:p>
            <a:r>
              <a:rPr lang="en-US"/>
              <a:t>VAWT: Vertical Axis</a:t>
            </a:r>
          </a:p>
        </p:txBody>
      </p:sp>
      <p:sp>
        <p:nvSpPr>
          <p:cNvPr id="7"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52</a:t>
            </a:fld>
            <a:endParaRPr lang="it-IT" dirty="0"/>
          </a:p>
        </p:txBody>
      </p:sp>
    </p:spTree>
    <p:extLst>
      <p:ext uri="{BB962C8B-B14F-4D97-AF65-F5344CB8AC3E}">
        <p14:creationId xmlns:p14="http://schemas.microsoft.com/office/powerpoint/2010/main" val="1931784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8229600" cy="504056"/>
          </a:xfrm>
        </p:spPr>
        <p:txBody>
          <a:bodyPr/>
          <a:lstStyle/>
          <a:p>
            <a:r>
              <a:rPr lang="it-IT" dirty="0"/>
              <a:t> Energia Eolica</a:t>
            </a:r>
          </a:p>
        </p:txBody>
      </p:sp>
      <p:sp>
        <p:nvSpPr>
          <p:cNvPr id="6" name="Segnaposto numero diapositiva 5"/>
          <p:cNvSpPr>
            <a:spLocks noGrp="1"/>
          </p:cNvSpPr>
          <p:nvPr>
            <p:ph type="sldNum" sz="quarter" idx="12"/>
          </p:nvPr>
        </p:nvSpPr>
        <p:spPr/>
        <p:txBody>
          <a:bodyPr/>
          <a:lstStyle/>
          <a:p>
            <a:pPr>
              <a:defRPr/>
            </a:pPr>
            <a:fld id="{DF6267D0-7470-4F1D-85A1-AC8CFA53B948}" type="slidenum">
              <a:rPr lang="en-US" smtClean="0"/>
              <a:pPr>
                <a:defRPr/>
              </a:pPr>
              <a:t>53</a:t>
            </a:fld>
            <a:endParaRPr lang="en-US"/>
          </a:p>
        </p:txBody>
      </p:sp>
      <p:grpSp>
        <p:nvGrpSpPr>
          <p:cNvPr id="5" name="Group 8">
            <a:extLst>
              <a:ext uri="{FF2B5EF4-FFF2-40B4-BE49-F238E27FC236}">
                <a16:creationId xmlns:a16="http://schemas.microsoft.com/office/drawing/2014/main" id="{B53F6B07-6AD1-479B-BCF5-D67D8E04557A}"/>
              </a:ext>
            </a:extLst>
          </p:cNvPr>
          <p:cNvGrpSpPr>
            <a:grpSpLocks noChangeAspect="1"/>
          </p:cNvGrpSpPr>
          <p:nvPr/>
        </p:nvGrpSpPr>
        <p:grpSpPr bwMode="auto">
          <a:xfrm>
            <a:off x="455934" y="1124744"/>
            <a:ext cx="8364538" cy="5245099"/>
            <a:chOff x="1095" y="623"/>
            <a:chExt cx="5269" cy="3304"/>
          </a:xfrm>
        </p:grpSpPr>
        <p:sp>
          <p:nvSpPr>
            <p:cNvPr id="8" name="AutoShape 7">
              <a:extLst>
                <a:ext uri="{FF2B5EF4-FFF2-40B4-BE49-F238E27FC236}">
                  <a16:creationId xmlns:a16="http://schemas.microsoft.com/office/drawing/2014/main" id="{94A5ABA3-D66B-4B30-93DE-73F3886AA5DC}"/>
                </a:ext>
              </a:extLst>
            </p:cNvPr>
            <p:cNvSpPr>
              <a:spLocks noChangeAspect="1" noChangeArrowheads="1" noTextEdit="1"/>
            </p:cNvSpPr>
            <p:nvPr/>
          </p:nvSpPr>
          <p:spPr bwMode="auto">
            <a:xfrm>
              <a:off x="1095" y="623"/>
              <a:ext cx="5262" cy="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pic>
          <p:nvPicPr>
            <p:cNvPr id="9" name="Picture 9">
              <a:extLst>
                <a:ext uri="{FF2B5EF4-FFF2-40B4-BE49-F238E27FC236}">
                  <a16:creationId xmlns:a16="http://schemas.microsoft.com/office/drawing/2014/main" id="{AC26433E-765F-41B7-AF9F-971108DE62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52"/>
            <a:stretch/>
          </p:blipFill>
          <p:spPr bwMode="auto">
            <a:xfrm>
              <a:off x="1095" y="630"/>
              <a:ext cx="5269" cy="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12918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olo 1"/>
          <p:cNvSpPr>
            <a:spLocks noGrp="1"/>
          </p:cNvSpPr>
          <p:nvPr>
            <p:ph type="title"/>
          </p:nvPr>
        </p:nvSpPr>
        <p:spPr>
          <a:xfrm>
            <a:off x="719138" y="214313"/>
            <a:ext cx="5943600" cy="357187"/>
          </a:xfrm>
        </p:spPr>
        <p:txBody>
          <a:bodyPr/>
          <a:lstStyle/>
          <a:p>
            <a:r>
              <a:rPr lang="it-IT" altLang="it-IT" dirty="0"/>
              <a:t>Evoluzione nel tempo: eolico</a:t>
            </a:r>
          </a:p>
        </p:txBody>
      </p:sp>
      <p:sp>
        <p:nvSpPr>
          <p:cNvPr id="75779"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E413F251-B08C-4842-AE67-91294DF86FD6}" type="slidenum">
              <a:rPr lang="it-IT" altLang="it-IT" sz="1600" smtClean="0">
                <a:solidFill>
                  <a:srgbClr val="FF9900"/>
                </a:solidFill>
              </a:rPr>
              <a:pPr>
                <a:buFontTx/>
                <a:buNone/>
              </a:pPr>
              <a:t>54</a:t>
            </a:fld>
            <a:endParaRPr lang="it-IT" altLang="it-IT" sz="1600">
              <a:solidFill>
                <a:srgbClr val="FF9900"/>
              </a:solidFill>
            </a:endParaRPr>
          </a:p>
        </p:txBody>
      </p:sp>
      <p:pic>
        <p:nvPicPr>
          <p:cNvPr id="1026" name="Picture 2" descr="The wind energy capacity in 2018 | REVE News of the wind sector in Spain  and in the world">
            <a:extLst>
              <a:ext uri="{FF2B5EF4-FFF2-40B4-BE49-F238E27FC236}">
                <a16:creationId xmlns:a16="http://schemas.microsoft.com/office/drawing/2014/main" id="{2D2C22CD-1754-491B-B73A-2EBBEB477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5"/>
            <a:ext cx="8640960" cy="477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75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olo 1"/>
          <p:cNvSpPr>
            <a:spLocks noGrp="1"/>
          </p:cNvSpPr>
          <p:nvPr>
            <p:ph type="title"/>
          </p:nvPr>
        </p:nvSpPr>
        <p:spPr>
          <a:xfrm>
            <a:off x="719138" y="214313"/>
            <a:ext cx="5943600" cy="357187"/>
          </a:xfrm>
        </p:spPr>
        <p:txBody>
          <a:bodyPr/>
          <a:lstStyle/>
          <a:p>
            <a:r>
              <a:rPr lang="it-IT" altLang="it-IT"/>
              <a:t>Evoluzione nel tempo: solare FV</a:t>
            </a:r>
          </a:p>
        </p:txBody>
      </p:sp>
      <p:sp>
        <p:nvSpPr>
          <p:cNvPr id="75779" name="Segnaposto numero diapositiva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har char="•"/>
              <a:defRPr sz="2000">
                <a:solidFill>
                  <a:schemeClr val="tx1"/>
                </a:solidFill>
                <a:latin typeface="Arial" charset="0"/>
              </a:defRPr>
            </a:lvl1pPr>
            <a:lvl2pPr marL="742950" indent="-285750">
              <a:buClr>
                <a:srgbClr val="004C80"/>
              </a:buClr>
              <a:buSzPct val="85000"/>
              <a:buFont typeface="Wingdings" pitchFamily="2" charset="2"/>
              <a:buChar char="§"/>
              <a:defRPr sz="2000">
                <a:solidFill>
                  <a:schemeClr val="tx1"/>
                </a:solidFill>
                <a:latin typeface="Arial" charset="0"/>
              </a:defRPr>
            </a:lvl2pPr>
            <a:lvl3pPr marL="1143000" indent="-228600">
              <a:buClr>
                <a:srgbClr val="004D82"/>
              </a:buClr>
              <a:buChar char="•"/>
              <a:defRPr sz="2400">
                <a:solidFill>
                  <a:schemeClr val="tx1"/>
                </a:solidFill>
                <a:latin typeface="Arial" charset="0"/>
              </a:defRPr>
            </a:lvl3pPr>
            <a:lvl4pPr marL="1600200" indent="-228600">
              <a:buClr>
                <a:srgbClr val="004C80"/>
              </a:buClr>
              <a:buChar char="–"/>
              <a:defRPr sz="2000">
                <a:solidFill>
                  <a:schemeClr val="tx1"/>
                </a:solidFill>
                <a:latin typeface="Arial" charset="0"/>
              </a:defRPr>
            </a:lvl4pPr>
            <a:lvl5pPr marL="2057400" indent="-228600">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E413F251-B08C-4842-AE67-91294DF86FD6}" type="slidenum">
              <a:rPr lang="it-IT" altLang="it-IT" sz="1600" smtClean="0">
                <a:solidFill>
                  <a:srgbClr val="FF9900"/>
                </a:solidFill>
              </a:rPr>
              <a:pPr>
                <a:buFontTx/>
                <a:buNone/>
              </a:pPr>
              <a:t>55</a:t>
            </a:fld>
            <a:endParaRPr lang="it-IT" altLang="it-IT" sz="1600">
              <a:solidFill>
                <a:srgbClr val="FF9900"/>
              </a:solidFill>
            </a:endParaRPr>
          </a:p>
        </p:txBody>
      </p:sp>
      <p:pic>
        <p:nvPicPr>
          <p:cNvPr id="2054" name="Picture 6" descr="Photovoltaic capacity increased to 505 GW | REVE News of the wind sector in  Spain and in the world">
            <a:extLst>
              <a:ext uri="{FF2B5EF4-FFF2-40B4-BE49-F238E27FC236}">
                <a16:creationId xmlns:a16="http://schemas.microsoft.com/office/drawing/2014/main" id="{3FA13BE2-BCD9-4B39-82EB-4C3A55103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08720"/>
            <a:ext cx="9062534"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138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434BF1-0C28-43E2-B21E-6762901519D2}"/>
              </a:ext>
            </a:extLst>
          </p:cNvPr>
          <p:cNvSpPr>
            <a:spLocks noGrp="1"/>
          </p:cNvSpPr>
          <p:nvPr>
            <p:ph type="title"/>
          </p:nvPr>
        </p:nvSpPr>
        <p:spPr/>
        <p:txBody>
          <a:bodyPr/>
          <a:lstStyle/>
          <a:p>
            <a:endParaRPr lang="it-IT" dirty="0"/>
          </a:p>
        </p:txBody>
      </p:sp>
      <p:sp>
        <p:nvSpPr>
          <p:cNvPr id="3" name="Segnaposto numero diapositiva 2">
            <a:extLst>
              <a:ext uri="{FF2B5EF4-FFF2-40B4-BE49-F238E27FC236}">
                <a16:creationId xmlns:a16="http://schemas.microsoft.com/office/drawing/2014/main" id="{B9F0B001-9A19-4E04-A2B6-CCE5B6DDE0A0}"/>
              </a:ext>
            </a:extLst>
          </p:cNvPr>
          <p:cNvSpPr>
            <a:spLocks noGrp="1"/>
          </p:cNvSpPr>
          <p:nvPr>
            <p:ph type="sldNum" sz="quarter" idx="10"/>
          </p:nvPr>
        </p:nvSpPr>
        <p:spPr/>
        <p:txBody>
          <a:bodyPr/>
          <a:lstStyle/>
          <a:p>
            <a:pPr>
              <a:defRPr/>
            </a:pPr>
            <a:fld id="{2C99111E-D212-4ABF-AA33-CFADAFC449FC}" type="slidenum">
              <a:rPr lang="it-IT" altLang="it-IT" smtClean="0"/>
              <a:pPr>
                <a:defRPr/>
              </a:pPr>
              <a:t>56</a:t>
            </a:fld>
            <a:endParaRPr lang="it-IT" altLang="it-IT"/>
          </a:p>
        </p:txBody>
      </p:sp>
      <p:pic>
        <p:nvPicPr>
          <p:cNvPr id="5122" name="Picture 2" descr="Renewable energy is now the least-cost option in the power sector | REVE  News of the wind sector in Spain and in the world">
            <a:extLst>
              <a:ext uri="{FF2B5EF4-FFF2-40B4-BE49-F238E27FC236}">
                <a16:creationId xmlns:a16="http://schemas.microsoft.com/office/drawing/2014/main" id="{821C30E9-EA72-421C-BEC8-6C4076CDE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875"/>
            <a:ext cx="9144000" cy="606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012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C01A5566-B6D6-4560-B0D2-04E4F2B44467}" type="slidenum">
              <a:rPr lang="it-IT" smtClean="0"/>
              <a:pPr/>
              <a:t>57</a:t>
            </a:fld>
            <a:endParaRPr lang="it-IT"/>
          </a:p>
        </p:txBody>
      </p:sp>
      <p:sp>
        <p:nvSpPr>
          <p:cNvPr id="3" name="CasellaDiTesto 18"/>
          <p:cNvSpPr txBox="1"/>
          <p:nvPr/>
        </p:nvSpPr>
        <p:spPr>
          <a:xfrm>
            <a:off x="714347" y="0"/>
            <a:ext cx="7071379" cy="738664"/>
          </a:xfrm>
          <a:prstGeom prst="rect">
            <a:avLst/>
          </a:prstGeom>
          <a:noFill/>
        </p:spPr>
        <p:txBody>
          <a:bodyPr wrap="square" rtlCol="0">
            <a:spAutoFit/>
          </a:bodyPr>
          <a:lstStyle/>
          <a:p>
            <a:endParaRPr lang="en-US" b="1" dirty="0">
              <a:solidFill>
                <a:schemeClr val="accent6">
                  <a:lumMod val="50000"/>
                </a:schemeClr>
              </a:solidFill>
            </a:endParaRPr>
          </a:p>
          <a:p>
            <a:r>
              <a:rPr lang="en-US" sz="2400" b="1" dirty="0">
                <a:solidFill>
                  <a:schemeClr val="accent6">
                    <a:lumMod val="50000"/>
                  </a:schemeClr>
                </a:solidFill>
                <a:latin typeface="Tahoma" pitchFamily="34" charset="0"/>
                <a:ea typeface="Tahoma" pitchFamily="34" charset="0"/>
                <a:cs typeface="Tahoma" pitchFamily="34" charset="0"/>
              </a:rPr>
              <a:t>Quale mix per </a:t>
            </a:r>
            <a:r>
              <a:rPr lang="en-US" sz="2400" b="1" dirty="0" err="1">
                <a:solidFill>
                  <a:schemeClr val="accent6">
                    <a:lumMod val="50000"/>
                  </a:schemeClr>
                </a:solidFill>
                <a:latin typeface="Tahoma" pitchFamily="34" charset="0"/>
                <a:ea typeface="Tahoma" pitchFamily="34" charset="0"/>
                <a:cs typeface="Tahoma" pitchFamily="34" charset="0"/>
              </a:rPr>
              <a:t>i</a:t>
            </a:r>
            <a:r>
              <a:rPr lang="en-US" sz="2400" b="1" dirty="0">
                <a:solidFill>
                  <a:schemeClr val="accent6">
                    <a:lumMod val="50000"/>
                  </a:schemeClr>
                </a:solidFill>
                <a:latin typeface="Tahoma" pitchFamily="34" charset="0"/>
                <a:ea typeface="Tahoma" pitchFamily="34" charset="0"/>
                <a:cs typeface="Tahoma" pitchFamily="34" charset="0"/>
              </a:rPr>
              <a:t> </a:t>
            </a:r>
            <a:r>
              <a:rPr lang="en-US" sz="2400" b="1" dirty="0" err="1">
                <a:solidFill>
                  <a:schemeClr val="accent6">
                    <a:lumMod val="50000"/>
                  </a:schemeClr>
                </a:solidFill>
                <a:latin typeface="Tahoma" pitchFamily="34" charset="0"/>
                <a:ea typeface="Tahoma" pitchFamily="34" charset="0"/>
                <a:cs typeface="Tahoma" pitchFamily="34" charset="0"/>
              </a:rPr>
              <a:t>prossimi</a:t>
            </a:r>
            <a:r>
              <a:rPr lang="en-US" sz="2400" b="1" dirty="0">
                <a:solidFill>
                  <a:schemeClr val="accent6">
                    <a:lumMod val="50000"/>
                  </a:schemeClr>
                </a:solidFill>
                <a:latin typeface="Tahoma" pitchFamily="34" charset="0"/>
                <a:ea typeface="Tahoma" pitchFamily="34" charset="0"/>
                <a:cs typeface="Tahoma" pitchFamily="34" charset="0"/>
              </a:rPr>
              <a:t> </a:t>
            </a:r>
            <a:r>
              <a:rPr lang="en-US" sz="2400" b="1" dirty="0" err="1">
                <a:solidFill>
                  <a:schemeClr val="accent6">
                    <a:lumMod val="50000"/>
                  </a:schemeClr>
                </a:solidFill>
                <a:latin typeface="Tahoma" pitchFamily="34" charset="0"/>
                <a:ea typeface="Tahoma" pitchFamily="34" charset="0"/>
                <a:cs typeface="Tahoma" pitchFamily="34" charset="0"/>
              </a:rPr>
              <a:t>decenni</a:t>
            </a:r>
            <a:r>
              <a:rPr lang="en-US" sz="2400" b="1" dirty="0">
                <a:solidFill>
                  <a:schemeClr val="accent6">
                    <a:lumMod val="50000"/>
                  </a:schemeClr>
                </a:solidFill>
                <a:latin typeface="Tahoma" pitchFamily="34" charset="0"/>
                <a:ea typeface="Tahoma" pitchFamily="34" charset="0"/>
                <a:cs typeface="Tahoma" pitchFamily="34" charset="0"/>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94154"/>
            <a:ext cx="6444208" cy="380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Immagine 6"/>
          <p:cNvPicPr>
            <a:picLocks noChangeAspect="1"/>
          </p:cNvPicPr>
          <p:nvPr/>
        </p:nvPicPr>
        <p:blipFill rotWithShape="1">
          <a:blip r:embed="rId3"/>
          <a:srcRect t="-5311" b="1"/>
          <a:stretch/>
        </p:blipFill>
        <p:spPr>
          <a:xfrm>
            <a:off x="6427453" y="3320256"/>
            <a:ext cx="2716548" cy="2924100"/>
          </a:xfrm>
          <a:prstGeom prst="rect">
            <a:avLst/>
          </a:prstGeom>
        </p:spPr>
      </p:pic>
      <p:sp>
        <p:nvSpPr>
          <p:cNvPr id="4" name="TextBox 3"/>
          <p:cNvSpPr txBox="1"/>
          <p:nvPr/>
        </p:nvSpPr>
        <p:spPr>
          <a:xfrm>
            <a:off x="6804248" y="2827052"/>
            <a:ext cx="1872208" cy="307777"/>
          </a:xfrm>
          <a:prstGeom prst="rect">
            <a:avLst/>
          </a:prstGeom>
          <a:noFill/>
        </p:spPr>
        <p:txBody>
          <a:bodyPr wrap="square" rtlCol="0">
            <a:spAutoFit/>
          </a:bodyPr>
          <a:lstStyle/>
          <a:p>
            <a:r>
              <a:rPr lang="it-IT" sz="1400" b="1" dirty="0"/>
              <a:t>CO</a:t>
            </a:r>
            <a:r>
              <a:rPr lang="it-IT" sz="1400" b="1" baseline="-25000" dirty="0"/>
              <a:t>2</a:t>
            </a:r>
            <a:r>
              <a:rPr lang="it-IT" sz="1400" b="1" dirty="0"/>
              <a:t> Emissions</a:t>
            </a:r>
          </a:p>
        </p:txBody>
      </p:sp>
      <p:sp>
        <p:nvSpPr>
          <p:cNvPr id="6" name="Rectangle 5"/>
          <p:cNvSpPr/>
          <p:nvPr/>
        </p:nvSpPr>
        <p:spPr>
          <a:xfrm>
            <a:off x="0" y="978542"/>
            <a:ext cx="9144000" cy="1815882"/>
          </a:xfrm>
          <a:prstGeom prst="rect">
            <a:avLst/>
          </a:prstGeom>
        </p:spPr>
        <p:txBody>
          <a:bodyPr wrap="square">
            <a:spAutoFit/>
          </a:bodyPr>
          <a:lstStyle/>
          <a:p>
            <a:pPr marL="285750" indent="-285750">
              <a:buFontTx/>
              <a:buChar char="-"/>
            </a:pPr>
            <a:r>
              <a:rPr lang="it-IT" sz="1600" dirty="0">
                <a:solidFill>
                  <a:srgbClr val="002060"/>
                </a:solidFill>
              </a:rPr>
              <a:t>Non esistono previsioni condivise sul futuro dell’energia. Gli scenari ipotizzati in passato sono stati spesso contraddetti dalla realtà</a:t>
            </a:r>
          </a:p>
          <a:p>
            <a:pPr marL="285750" indent="-285750">
              <a:buFontTx/>
              <a:buChar char="-"/>
            </a:pPr>
            <a:r>
              <a:rPr lang="it-IT" sz="1600" dirty="0">
                <a:solidFill>
                  <a:srgbClr val="002060"/>
                </a:solidFill>
              </a:rPr>
              <a:t>Certamente la domanda di energia primaria e di energia elettrica continuerà a crescere come conseguenza della crescita della popolazione e della necessità di molti popoli di raggiungere uno standard energetico accettabile</a:t>
            </a:r>
          </a:p>
          <a:p>
            <a:pPr marL="285750" indent="-285750">
              <a:buFontTx/>
              <a:buChar char="-"/>
            </a:pPr>
            <a:r>
              <a:rPr lang="it-IT" sz="1600" dirty="0">
                <a:solidFill>
                  <a:srgbClr val="002060"/>
                </a:solidFill>
              </a:rPr>
              <a:t>In questo scenario fonti energetiche a basso costo saranno favorite rispetto alle cosiddette «zero emission» Di conseguenza aumenteranno le emissioni di CO2</a:t>
            </a:r>
          </a:p>
        </p:txBody>
      </p:sp>
    </p:spTree>
    <p:extLst>
      <p:ext uri="{BB962C8B-B14F-4D97-AF65-F5344CB8AC3E}">
        <p14:creationId xmlns:p14="http://schemas.microsoft.com/office/powerpoint/2010/main" val="3953183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719138" y="1412776"/>
            <a:ext cx="8173342" cy="4006949"/>
          </a:xfrm>
          <a:prstGeom prst="rect">
            <a:avLst/>
          </a:prstGeom>
          <a:noFill/>
          <a:ln w="9525">
            <a:noFill/>
            <a:miter lim="800000"/>
            <a:headEnd/>
            <a:tailEnd/>
          </a:ln>
          <a:effectLst/>
        </p:spPr>
        <p:txBody>
          <a:bodyPr/>
          <a:lstStyle/>
          <a:p>
            <a:pPr marL="342900" indent="-342900">
              <a:spcBef>
                <a:spcPct val="20000"/>
              </a:spcBef>
              <a:defRPr/>
            </a:pPr>
            <a:r>
              <a:rPr lang="it-IT" sz="3600" b="1" u="sng" dirty="0">
                <a:solidFill>
                  <a:srgbClr val="CC0000"/>
                </a:solidFill>
              </a:rPr>
              <a:t>Esiste</a:t>
            </a:r>
            <a:r>
              <a:rPr lang="it-IT" sz="3200" b="1" u="sng" dirty="0">
                <a:solidFill>
                  <a:srgbClr val="CC0000"/>
                </a:solidFill>
              </a:rPr>
              <a:t> un “Problema Energetico”</a:t>
            </a:r>
            <a:endParaRPr lang="it-IT" sz="3200" b="1" u="sng" dirty="0">
              <a:solidFill>
                <a:srgbClr val="CC0000"/>
              </a:solidFill>
              <a:effectLst>
                <a:outerShdw blurRad="38100" dist="38100" dir="2700000" algn="tl">
                  <a:srgbClr val="C0C0C0"/>
                </a:outerShdw>
              </a:effectLst>
            </a:endParaRPr>
          </a:p>
          <a:p>
            <a:pPr marL="342900" indent="-342900">
              <a:spcBef>
                <a:spcPct val="20000"/>
              </a:spcBef>
              <a:defRPr/>
            </a:pPr>
            <a:endParaRPr lang="it-IT" sz="3200" u="sng" dirty="0">
              <a:solidFill>
                <a:srgbClr val="002060"/>
              </a:solidFill>
            </a:endParaRPr>
          </a:p>
          <a:p>
            <a:pPr marL="342900" indent="-342900">
              <a:spcBef>
                <a:spcPct val="20000"/>
              </a:spcBef>
              <a:buFontTx/>
              <a:buChar char="-"/>
              <a:defRPr/>
            </a:pPr>
            <a:r>
              <a:rPr lang="it-IT" sz="2400" i="1" u="sng" dirty="0">
                <a:solidFill>
                  <a:srgbClr val="002060"/>
                </a:solidFill>
                <a:cs typeface="Times New Roman" pitchFamily="18" charset="0"/>
              </a:rPr>
              <a:t>RISORSE LIMITATE, IN ESAURIMENTO</a:t>
            </a:r>
          </a:p>
          <a:p>
            <a:pPr marL="342900" indent="-342900">
              <a:spcBef>
                <a:spcPct val="20000"/>
              </a:spcBef>
              <a:buFontTx/>
              <a:buChar char="-"/>
              <a:defRPr/>
            </a:pPr>
            <a:r>
              <a:rPr lang="it-IT" sz="2400" i="1" u="sng" dirty="0">
                <a:solidFill>
                  <a:srgbClr val="002060"/>
                </a:solidFill>
                <a:cs typeface="Times New Roman" pitchFamily="18" charset="0"/>
              </a:rPr>
              <a:t>CONCENTRAZIONE RISORSE </a:t>
            </a:r>
            <a:r>
              <a:rPr lang="it-IT" sz="2400" i="1" dirty="0">
                <a:solidFill>
                  <a:srgbClr val="002060"/>
                </a:solidFill>
                <a:cs typeface="Times New Roman" pitchFamily="18" charset="0"/>
              </a:rPr>
              <a:t>(problematiche economiche, socio-politiche)</a:t>
            </a:r>
            <a:r>
              <a:rPr lang="it-IT" sz="2400" dirty="0">
                <a:solidFill>
                  <a:srgbClr val="002060"/>
                </a:solidFill>
              </a:rPr>
              <a:t> </a:t>
            </a:r>
          </a:p>
          <a:p>
            <a:pPr marL="342900" indent="-342900">
              <a:spcBef>
                <a:spcPct val="20000"/>
              </a:spcBef>
              <a:buFontTx/>
              <a:buChar char="-"/>
              <a:defRPr/>
            </a:pPr>
            <a:r>
              <a:rPr lang="it-IT" sz="2400" i="1" u="sng" dirty="0">
                <a:solidFill>
                  <a:srgbClr val="002060"/>
                </a:solidFill>
                <a:cs typeface="Times New Roman" pitchFamily="18" charset="0"/>
              </a:rPr>
              <a:t>ACCESSO ALLE RISORSE </a:t>
            </a:r>
            <a:r>
              <a:rPr lang="it-IT" sz="2400" i="1" dirty="0">
                <a:solidFill>
                  <a:srgbClr val="002060"/>
                </a:solidFill>
                <a:cs typeface="Times New Roman" pitchFamily="18" charset="0"/>
              </a:rPr>
              <a:t>(occorre consentire lo sviluppo economico dei paesi del terzo mondo)</a:t>
            </a:r>
            <a:endParaRPr lang="it-IT" sz="2400" dirty="0">
              <a:solidFill>
                <a:srgbClr val="002060"/>
              </a:solidFill>
            </a:endParaRPr>
          </a:p>
          <a:p>
            <a:pPr marL="342900" indent="-342900">
              <a:spcBef>
                <a:spcPct val="20000"/>
              </a:spcBef>
              <a:buFontTx/>
              <a:buChar char="-"/>
              <a:defRPr/>
            </a:pPr>
            <a:r>
              <a:rPr lang="it-IT" sz="2400" i="1" u="sng" dirty="0">
                <a:solidFill>
                  <a:srgbClr val="002060"/>
                </a:solidFill>
                <a:cs typeface="Times New Roman" pitchFamily="18" charset="0"/>
              </a:rPr>
              <a:t>IMPATTO AMBIENTALE </a:t>
            </a:r>
            <a:r>
              <a:rPr lang="it-IT" sz="2400" i="1" dirty="0">
                <a:solidFill>
                  <a:srgbClr val="002060"/>
                </a:solidFill>
                <a:cs typeface="Times New Roman" pitchFamily="18" charset="0"/>
              </a:rPr>
              <a:t>(effetto serra e inquinamento)</a:t>
            </a:r>
          </a:p>
          <a:p>
            <a:pPr marL="342900" indent="-342900">
              <a:spcBef>
                <a:spcPct val="20000"/>
              </a:spcBef>
              <a:defRPr/>
            </a:pPr>
            <a:endParaRPr lang="it-IT" sz="2400" i="1" dirty="0">
              <a:cs typeface="Times New Roman" pitchFamily="18" charset="0"/>
            </a:endParaRPr>
          </a:p>
        </p:txBody>
      </p:sp>
      <p:sp>
        <p:nvSpPr>
          <p:cNvPr id="4" name="Rectangle 2"/>
          <p:cNvSpPr txBox="1">
            <a:spLocks noChangeArrowheads="1"/>
          </p:cNvSpPr>
          <p:nvPr/>
        </p:nvSpPr>
        <p:spPr>
          <a:xfrm>
            <a:off x="683568" y="260648"/>
            <a:ext cx="6589712" cy="838200"/>
          </a:xfrm>
          <a:prstGeom prst="rect">
            <a:avLst/>
          </a:prstGeom>
        </p:spPr>
        <p:txBody>
          <a:bodyPr/>
          <a:lstStyle>
            <a:lvl1pPr algn="l" rtl="0" eaLnBrk="1" fontAlgn="base" hangingPunct="1">
              <a:spcBef>
                <a:spcPct val="0"/>
              </a:spcBef>
              <a:spcAft>
                <a:spcPct val="0"/>
              </a:spcAft>
              <a:defRPr sz="2200" b="1">
                <a:solidFill>
                  <a:srgbClr val="003F6E"/>
                </a:solidFill>
                <a:latin typeface="+mj-lt"/>
                <a:ea typeface="+mj-ea"/>
                <a:cs typeface="+mj-cs"/>
              </a:defRPr>
            </a:lvl1pPr>
            <a:lvl2pPr algn="l" rtl="0" eaLnBrk="1" fontAlgn="base" hangingPunct="1">
              <a:spcBef>
                <a:spcPct val="0"/>
              </a:spcBef>
              <a:spcAft>
                <a:spcPct val="0"/>
              </a:spcAft>
              <a:defRPr sz="2200" b="1">
                <a:solidFill>
                  <a:srgbClr val="003F6E"/>
                </a:solidFill>
                <a:latin typeface="Arial" charset="0"/>
              </a:defRPr>
            </a:lvl2pPr>
            <a:lvl3pPr algn="l" rtl="0" eaLnBrk="1" fontAlgn="base" hangingPunct="1">
              <a:spcBef>
                <a:spcPct val="0"/>
              </a:spcBef>
              <a:spcAft>
                <a:spcPct val="0"/>
              </a:spcAft>
              <a:defRPr sz="2200" b="1">
                <a:solidFill>
                  <a:srgbClr val="003F6E"/>
                </a:solidFill>
                <a:latin typeface="Arial" charset="0"/>
              </a:defRPr>
            </a:lvl3pPr>
            <a:lvl4pPr algn="l" rtl="0" eaLnBrk="1" fontAlgn="base" hangingPunct="1">
              <a:spcBef>
                <a:spcPct val="0"/>
              </a:spcBef>
              <a:spcAft>
                <a:spcPct val="0"/>
              </a:spcAft>
              <a:defRPr sz="2200" b="1">
                <a:solidFill>
                  <a:srgbClr val="003F6E"/>
                </a:solidFill>
                <a:latin typeface="Arial" charset="0"/>
              </a:defRPr>
            </a:lvl4pPr>
            <a:lvl5pPr algn="l" rtl="0" eaLnBrk="1" fontAlgn="base" hangingPunct="1">
              <a:spcBef>
                <a:spcPct val="0"/>
              </a:spcBef>
              <a:spcAft>
                <a:spcPct val="0"/>
              </a:spcAft>
              <a:defRPr sz="2200" b="1">
                <a:solidFill>
                  <a:srgbClr val="003F6E"/>
                </a:solidFill>
                <a:latin typeface="Arial" charset="0"/>
              </a:defRPr>
            </a:lvl5pPr>
            <a:lvl6pPr marL="457200" algn="l" rtl="0" eaLnBrk="1" fontAlgn="base" hangingPunct="1">
              <a:spcBef>
                <a:spcPct val="0"/>
              </a:spcBef>
              <a:spcAft>
                <a:spcPct val="0"/>
              </a:spcAft>
              <a:defRPr sz="2200" b="1">
                <a:solidFill>
                  <a:srgbClr val="003F6E"/>
                </a:solidFill>
                <a:latin typeface="Arial" charset="0"/>
              </a:defRPr>
            </a:lvl6pPr>
            <a:lvl7pPr marL="914400" algn="l" rtl="0" eaLnBrk="1" fontAlgn="base" hangingPunct="1">
              <a:spcBef>
                <a:spcPct val="0"/>
              </a:spcBef>
              <a:spcAft>
                <a:spcPct val="0"/>
              </a:spcAft>
              <a:defRPr sz="2200" b="1">
                <a:solidFill>
                  <a:srgbClr val="003F6E"/>
                </a:solidFill>
                <a:latin typeface="Arial" charset="0"/>
              </a:defRPr>
            </a:lvl7pPr>
            <a:lvl8pPr marL="1371600" algn="l" rtl="0" eaLnBrk="1" fontAlgn="base" hangingPunct="1">
              <a:spcBef>
                <a:spcPct val="0"/>
              </a:spcBef>
              <a:spcAft>
                <a:spcPct val="0"/>
              </a:spcAft>
              <a:defRPr sz="2200" b="1">
                <a:solidFill>
                  <a:srgbClr val="003F6E"/>
                </a:solidFill>
                <a:latin typeface="Arial" charset="0"/>
              </a:defRPr>
            </a:lvl8pPr>
            <a:lvl9pPr marL="1828800" algn="l" rtl="0" eaLnBrk="1" fontAlgn="base" hangingPunct="1">
              <a:spcBef>
                <a:spcPct val="0"/>
              </a:spcBef>
              <a:spcAft>
                <a:spcPct val="0"/>
              </a:spcAft>
              <a:defRPr sz="2200" b="1">
                <a:solidFill>
                  <a:srgbClr val="003F6E"/>
                </a:solidFill>
                <a:latin typeface="Arial" charset="0"/>
              </a:defRPr>
            </a:lvl9pPr>
          </a:lstStyle>
          <a:p>
            <a:r>
              <a:rPr lang="en-US" sz="2800" kern="0" dirty="0">
                <a:solidFill>
                  <a:schemeClr val="accent6">
                    <a:lumMod val="50000"/>
                  </a:schemeClr>
                </a:solidFill>
              </a:rPr>
              <a:t>In </a:t>
            </a:r>
            <a:r>
              <a:rPr lang="en-US" sz="2800" kern="0" dirty="0" err="1">
                <a:solidFill>
                  <a:schemeClr val="accent6">
                    <a:lumMod val="50000"/>
                  </a:schemeClr>
                </a:solidFill>
              </a:rPr>
              <a:t>sintesi</a:t>
            </a:r>
            <a:br>
              <a:rPr lang="en-US" sz="2800" kern="0" dirty="0">
                <a:solidFill>
                  <a:schemeClr val="accent6">
                    <a:lumMod val="50000"/>
                  </a:schemeClr>
                </a:solidFill>
              </a:rPr>
            </a:br>
            <a:endParaRPr lang="it-IT" sz="2800" kern="0" dirty="0">
              <a:solidFill>
                <a:schemeClr val="accent6">
                  <a:lumMod val="50000"/>
                </a:schemeClr>
              </a:solidFill>
            </a:endParaRPr>
          </a:p>
        </p:txBody>
      </p:sp>
      <p:sp>
        <p:nvSpPr>
          <p:cNvPr id="5"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58</a:t>
            </a:fld>
            <a:endParaRPr lang="it-IT" dirty="0"/>
          </a:p>
        </p:txBody>
      </p:sp>
    </p:spTree>
    <p:extLst>
      <p:ext uri="{BB962C8B-B14F-4D97-AF65-F5344CB8AC3E}">
        <p14:creationId xmlns:p14="http://schemas.microsoft.com/office/powerpoint/2010/main" val="222003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639888" y="102145"/>
            <a:ext cx="5791200" cy="1143000"/>
          </a:xfrm>
          <a:prstGeom prst="rect">
            <a:avLst/>
          </a:prstGeom>
          <a:noFill/>
          <a:ln w="9525">
            <a:noFill/>
            <a:miter lim="800000"/>
            <a:headEnd/>
            <a:tailEnd/>
          </a:ln>
          <a:effectLst/>
        </p:spPr>
        <p:txBody>
          <a:bodyPr anchor="ctr"/>
          <a:lstStyle/>
          <a:p>
            <a:pPr algn="ctr">
              <a:defRPr/>
            </a:pPr>
            <a:r>
              <a:rPr lang="it-IT" sz="2800" b="1" u="sng" dirty="0">
                <a:solidFill>
                  <a:srgbClr val="002060"/>
                </a:solidFill>
              </a:rPr>
              <a:t>Obiettivi Futuri…</a:t>
            </a:r>
            <a:endParaRPr lang="it-IT" sz="2800" b="1" u="sng" dirty="0">
              <a:solidFill>
                <a:srgbClr val="002060"/>
              </a:solidFill>
              <a:effectLst>
                <a:outerShdw blurRad="38100" dist="38100" dir="2700000" algn="tl">
                  <a:srgbClr val="C0C0C0"/>
                </a:outerShdw>
              </a:effectLst>
            </a:endParaRPr>
          </a:p>
          <a:p>
            <a:pPr algn="ctr">
              <a:defRPr/>
            </a:pPr>
            <a:endParaRPr lang="it-IT" sz="3200" b="1" u="sng" dirty="0">
              <a:solidFill>
                <a:srgbClr val="002060"/>
              </a:solidFill>
              <a:effectLst>
                <a:outerShdw blurRad="38100" dist="38100" dir="2700000" algn="tl">
                  <a:srgbClr val="C0C0C0"/>
                </a:outerShdw>
              </a:effectLst>
            </a:endParaRPr>
          </a:p>
        </p:txBody>
      </p:sp>
      <p:sp>
        <p:nvSpPr>
          <p:cNvPr id="37891" name="Rectangle 3"/>
          <p:cNvSpPr>
            <a:spLocks noChangeArrowheads="1"/>
          </p:cNvSpPr>
          <p:nvPr/>
        </p:nvSpPr>
        <p:spPr bwMode="auto">
          <a:xfrm>
            <a:off x="158750" y="974725"/>
            <a:ext cx="9091613" cy="3657600"/>
          </a:xfrm>
          <a:prstGeom prst="rect">
            <a:avLst/>
          </a:prstGeom>
          <a:noFill/>
          <a:ln w="9525">
            <a:noFill/>
            <a:miter lim="800000"/>
            <a:headEnd/>
            <a:tailEnd/>
          </a:ln>
        </p:spPr>
        <p:txBody>
          <a:bodyPr/>
          <a:lstStyle/>
          <a:p>
            <a:pPr marL="342900" indent="-342900">
              <a:spcBef>
                <a:spcPct val="20000"/>
              </a:spcBef>
              <a:buFontTx/>
              <a:buChar char="-"/>
            </a:pPr>
            <a:r>
              <a:rPr lang="it-IT" sz="1800" b="1" i="1" dirty="0">
                <a:solidFill>
                  <a:srgbClr val="002060"/>
                </a:solidFill>
                <a:cs typeface="Times New Roman" pitchFamily="18" charset="0"/>
              </a:rPr>
              <a:t>MIGLIORAMENTO EFFICIENZE DI CONVERSIONE ELETTRICA</a:t>
            </a:r>
            <a:r>
              <a:rPr lang="it-IT" sz="1800" i="1" dirty="0">
                <a:solidFill>
                  <a:srgbClr val="002060"/>
                </a:solidFill>
                <a:cs typeface="Times New Roman" pitchFamily="18" charset="0"/>
              </a:rPr>
              <a:t>:</a:t>
            </a:r>
          </a:p>
          <a:p>
            <a:pPr marL="1143000" lvl="2" indent="-228600">
              <a:spcBef>
                <a:spcPct val="20000"/>
              </a:spcBef>
              <a:buFontTx/>
              <a:buChar char="-"/>
            </a:pPr>
            <a:r>
              <a:rPr lang="it-IT" sz="1800" b="1" i="1" dirty="0">
                <a:solidFill>
                  <a:srgbClr val="002060"/>
                </a:solidFill>
                <a:cs typeface="Times New Roman" pitchFamily="18" charset="0"/>
              </a:rPr>
              <a:t>Lato generazione</a:t>
            </a:r>
            <a:r>
              <a:rPr lang="it-IT" sz="1800" i="1" dirty="0">
                <a:solidFill>
                  <a:srgbClr val="002060"/>
                </a:solidFill>
                <a:cs typeface="Times New Roman" pitchFamily="18" charset="0"/>
              </a:rPr>
              <a:t>: centrali elettriche, cogenerazione</a:t>
            </a:r>
          </a:p>
          <a:p>
            <a:pPr marL="1143000" lvl="2" indent="-228600">
              <a:spcBef>
                <a:spcPct val="20000"/>
              </a:spcBef>
              <a:buFontTx/>
              <a:buChar char="-"/>
            </a:pPr>
            <a:r>
              <a:rPr lang="it-IT" sz="1800" b="1" i="1" dirty="0">
                <a:solidFill>
                  <a:srgbClr val="002060"/>
                </a:solidFill>
                <a:cs typeface="Times New Roman" pitchFamily="18" charset="0"/>
              </a:rPr>
              <a:t>Lato utilizzo</a:t>
            </a:r>
            <a:r>
              <a:rPr lang="it-IT" sz="1800" i="1" dirty="0">
                <a:solidFill>
                  <a:srgbClr val="002060"/>
                </a:solidFill>
                <a:cs typeface="Times New Roman" pitchFamily="18" charset="0"/>
              </a:rPr>
              <a:t>:frigoriferi, impianti industriali, motori elettrici, condizionatori, elettrodomestici efficienti, illuminazione,…</a:t>
            </a:r>
          </a:p>
          <a:p>
            <a:pPr marL="1143000" lvl="2" indent="-228600">
              <a:lnSpc>
                <a:spcPct val="10000"/>
              </a:lnSpc>
              <a:spcBef>
                <a:spcPct val="20000"/>
              </a:spcBef>
              <a:buFontTx/>
              <a:buChar char="-"/>
            </a:pPr>
            <a:endParaRPr lang="it-IT" sz="1800" i="1" dirty="0">
              <a:solidFill>
                <a:srgbClr val="002060"/>
              </a:solidFill>
              <a:cs typeface="Times New Roman" pitchFamily="18" charset="0"/>
            </a:endParaRPr>
          </a:p>
          <a:p>
            <a:pPr marL="342900" indent="-342900">
              <a:spcBef>
                <a:spcPct val="20000"/>
              </a:spcBef>
              <a:buFontTx/>
              <a:buChar char="-"/>
            </a:pPr>
            <a:r>
              <a:rPr lang="it-IT" sz="1800" b="1" i="1" dirty="0">
                <a:solidFill>
                  <a:srgbClr val="002060"/>
                </a:solidFill>
                <a:cs typeface="Times New Roman" pitchFamily="18" charset="0"/>
              </a:rPr>
              <a:t>MIGLIORAMENTO EFFICIENZE DI MACCHINE E COMPONENTI </a:t>
            </a:r>
            <a:r>
              <a:rPr lang="it-IT" sz="1800" i="1" dirty="0">
                <a:solidFill>
                  <a:srgbClr val="002060"/>
                </a:solidFill>
                <a:cs typeface="Times New Roman" pitchFamily="18" charset="0"/>
              </a:rPr>
              <a:t>(caldaie, scambiatori di calore, pompe e compressori, veicoli a basso consumo, sviluppo di reti ferroviarie,…)</a:t>
            </a:r>
          </a:p>
          <a:p>
            <a:pPr marL="342900" indent="-342900">
              <a:lnSpc>
                <a:spcPct val="20000"/>
              </a:lnSpc>
              <a:spcBef>
                <a:spcPct val="20000"/>
              </a:spcBef>
              <a:buFontTx/>
              <a:buChar char="-"/>
            </a:pPr>
            <a:endParaRPr lang="it-IT" sz="1800" i="1" dirty="0">
              <a:solidFill>
                <a:srgbClr val="002060"/>
              </a:solidFill>
              <a:cs typeface="Times New Roman" pitchFamily="18" charset="0"/>
            </a:endParaRPr>
          </a:p>
          <a:p>
            <a:pPr marL="342900" indent="-342900">
              <a:spcBef>
                <a:spcPct val="20000"/>
              </a:spcBef>
              <a:buFontTx/>
              <a:buChar char="-"/>
            </a:pPr>
            <a:r>
              <a:rPr lang="it-IT" sz="1800" b="1" i="1" dirty="0">
                <a:solidFill>
                  <a:srgbClr val="002060"/>
                </a:solidFill>
                <a:cs typeface="Times New Roman" pitchFamily="18" charset="0"/>
              </a:rPr>
              <a:t>RISPARMIO ENERGETICO </a:t>
            </a:r>
            <a:r>
              <a:rPr lang="it-IT" sz="1800" i="1" dirty="0">
                <a:solidFill>
                  <a:srgbClr val="002060"/>
                </a:solidFill>
                <a:cs typeface="Times New Roman" pitchFamily="18" charset="0"/>
              </a:rPr>
              <a:t>(coibentazione edifici, razionalizzazione dei consumi, architettura bioclimatica,…) </a:t>
            </a:r>
          </a:p>
          <a:p>
            <a:pPr marL="342900" indent="-342900">
              <a:lnSpc>
                <a:spcPct val="10000"/>
              </a:lnSpc>
              <a:spcBef>
                <a:spcPct val="20000"/>
              </a:spcBef>
              <a:buFontTx/>
              <a:buChar char="-"/>
            </a:pPr>
            <a:endParaRPr lang="it-IT" sz="1800" i="1" dirty="0">
              <a:solidFill>
                <a:srgbClr val="002060"/>
              </a:solidFill>
              <a:cs typeface="Times New Roman" pitchFamily="18" charset="0"/>
            </a:endParaRPr>
          </a:p>
          <a:p>
            <a:pPr marL="342900" indent="-342900">
              <a:lnSpc>
                <a:spcPct val="120000"/>
              </a:lnSpc>
              <a:spcBef>
                <a:spcPct val="20000"/>
              </a:spcBef>
              <a:buFontTx/>
              <a:buChar char="-"/>
            </a:pPr>
            <a:r>
              <a:rPr lang="it-IT" sz="1800" b="1" i="1" dirty="0">
                <a:solidFill>
                  <a:srgbClr val="002060"/>
                </a:solidFill>
                <a:cs typeface="Times New Roman" pitchFamily="18" charset="0"/>
              </a:rPr>
              <a:t>RIDUZIONE IMPATTO AMBIENTALE</a:t>
            </a:r>
          </a:p>
          <a:p>
            <a:pPr marL="342900" indent="-342900">
              <a:lnSpc>
                <a:spcPct val="120000"/>
              </a:lnSpc>
              <a:spcBef>
                <a:spcPct val="20000"/>
              </a:spcBef>
              <a:buFontTx/>
              <a:buChar char="-"/>
            </a:pPr>
            <a:r>
              <a:rPr lang="it-IT" b="1" i="1" dirty="0">
                <a:solidFill>
                  <a:srgbClr val="002060"/>
                </a:solidFill>
                <a:cs typeface="Times New Roman" pitchFamily="18" charset="0"/>
              </a:rPr>
              <a:t>SVILUPPO FONTI RINNOVABILI</a:t>
            </a:r>
          </a:p>
        </p:txBody>
      </p:sp>
      <p:grpSp>
        <p:nvGrpSpPr>
          <p:cNvPr id="37893" name="Group 5"/>
          <p:cNvGrpSpPr>
            <a:grpSpLocks/>
          </p:cNvGrpSpPr>
          <p:nvPr/>
        </p:nvGrpSpPr>
        <p:grpSpPr bwMode="auto">
          <a:xfrm>
            <a:off x="819664" y="6176963"/>
            <a:ext cx="7391400" cy="990600"/>
            <a:chOff x="768" y="3168"/>
            <a:chExt cx="4656" cy="624"/>
          </a:xfrm>
        </p:grpSpPr>
        <p:sp>
          <p:nvSpPr>
            <p:cNvPr id="37895" name="Rectangle 6"/>
            <p:cNvSpPr>
              <a:spLocks noChangeArrowheads="1"/>
            </p:cNvSpPr>
            <p:nvPr/>
          </p:nvSpPr>
          <p:spPr bwMode="auto">
            <a:xfrm>
              <a:off x="768" y="3168"/>
              <a:ext cx="4656" cy="624"/>
            </a:xfrm>
            <a:prstGeom prst="rect">
              <a:avLst/>
            </a:prstGeom>
            <a:noFill/>
            <a:ln w="9525">
              <a:noFill/>
              <a:miter lim="800000"/>
              <a:headEnd/>
              <a:tailEnd/>
            </a:ln>
          </p:spPr>
          <p:txBody>
            <a:bodyPr/>
            <a:lstStyle/>
            <a:p>
              <a:pPr marL="342900" indent="-342900">
                <a:spcBef>
                  <a:spcPct val="20000"/>
                </a:spcBef>
              </a:pPr>
              <a:r>
                <a:rPr lang="it-IT" sz="2000" b="1" dirty="0">
                  <a:solidFill>
                    <a:srgbClr val="000099"/>
                  </a:solidFill>
                </a:rPr>
                <a:t>EFFICIENZA</a:t>
              </a:r>
              <a:r>
                <a:rPr lang="it-IT" sz="2000" dirty="0"/>
                <a:t>		</a:t>
              </a:r>
              <a:r>
                <a:rPr lang="it-IT" sz="2000" b="1" dirty="0">
                  <a:solidFill>
                    <a:srgbClr val="008000"/>
                  </a:solidFill>
                </a:rPr>
                <a:t>ECOLOGIA</a:t>
              </a:r>
              <a:r>
                <a:rPr lang="it-IT" sz="2000" dirty="0"/>
                <a:t>		</a:t>
              </a:r>
              <a:r>
                <a:rPr lang="it-IT" sz="2000" b="1" dirty="0">
                  <a:solidFill>
                    <a:srgbClr val="CC0000"/>
                  </a:solidFill>
                </a:rPr>
                <a:t>ECONOMIA</a:t>
              </a:r>
            </a:p>
          </p:txBody>
        </p:sp>
        <p:sp>
          <p:nvSpPr>
            <p:cNvPr id="37896" name="Line 7"/>
            <p:cNvSpPr>
              <a:spLocks noChangeShapeType="1"/>
            </p:cNvSpPr>
            <p:nvPr/>
          </p:nvSpPr>
          <p:spPr bwMode="auto">
            <a:xfrm>
              <a:off x="1824" y="3312"/>
              <a:ext cx="672" cy="0"/>
            </a:xfrm>
            <a:prstGeom prst="line">
              <a:avLst/>
            </a:prstGeom>
            <a:noFill/>
            <a:ln w="41275">
              <a:solidFill>
                <a:srgbClr val="2C5986"/>
              </a:solidFill>
              <a:round/>
              <a:headEnd type="triangle" w="lg" len="med"/>
              <a:tailEnd type="triangle" w="lg" len="med"/>
            </a:ln>
          </p:spPr>
          <p:txBody>
            <a:bodyPr/>
            <a:lstStyle/>
            <a:p>
              <a:endParaRPr lang="it-IT"/>
            </a:p>
          </p:txBody>
        </p:sp>
        <p:sp>
          <p:nvSpPr>
            <p:cNvPr id="37897" name="Line 8"/>
            <p:cNvSpPr>
              <a:spLocks noChangeShapeType="1"/>
            </p:cNvSpPr>
            <p:nvPr/>
          </p:nvSpPr>
          <p:spPr bwMode="auto">
            <a:xfrm>
              <a:off x="3504" y="3312"/>
              <a:ext cx="672" cy="0"/>
            </a:xfrm>
            <a:prstGeom prst="line">
              <a:avLst/>
            </a:prstGeom>
            <a:noFill/>
            <a:ln w="41275">
              <a:solidFill>
                <a:srgbClr val="2C5986"/>
              </a:solidFill>
              <a:round/>
              <a:headEnd type="triangle" w="lg" len="med"/>
              <a:tailEnd type="triangle" w="lg" len="med"/>
            </a:ln>
          </p:spPr>
          <p:txBody>
            <a:bodyPr/>
            <a:lstStyle/>
            <a:p>
              <a:endParaRPr lang="it-IT"/>
            </a:p>
          </p:txBody>
        </p:sp>
      </p:grpSp>
      <p:sp>
        <p:nvSpPr>
          <p:cNvPr id="12"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59</a:t>
            </a:fld>
            <a:endParaRPr lang="it-IT" dirty="0"/>
          </a:p>
        </p:txBody>
      </p:sp>
      <p:pic>
        <p:nvPicPr>
          <p:cNvPr id="14338" name="Picture 2" descr="Image result for efficienza ecologia econom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4868" y="4426085"/>
            <a:ext cx="3038872" cy="202591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4340" name="Picture 4" descr="Image result for economia"/>
          <p:cNvPicPr>
            <a:picLocks noChangeAspect="1" noChangeArrowheads="1"/>
          </p:cNvPicPr>
          <p:nvPr/>
        </p:nvPicPr>
        <p:blipFill rotWithShape="1">
          <a:blip r:embed="rId4">
            <a:extLst>
              <a:ext uri="{28A0092B-C50C-407E-A947-70E740481C1C}">
                <a14:useLocalDpi xmlns:a14="http://schemas.microsoft.com/office/drawing/2010/main" val="0"/>
              </a:ext>
            </a:extLst>
          </a:blip>
          <a:srcRect l="2734" r="5421"/>
          <a:stretch/>
        </p:blipFill>
        <p:spPr bwMode="auto">
          <a:xfrm>
            <a:off x="5861322" y="4354038"/>
            <a:ext cx="2814519" cy="190958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4342" name="Picture 6" descr="Image result for efficienza"/>
          <p:cNvPicPr>
            <a:picLocks noChangeAspect="1" noChangeArrowheads="1"/>
          </p:cNvPicPr>
          <p:nvPr/>
        </p:nvPicPr>
        <p:blipFill rotWithShape="1">
          <a:blip r:embed="rId5">
            <a:extLst>
              <a:ext uri="{28A0092B-C50C-407E-A947-70E740481C1C}">
                <a14:useLocalDpi xmlns:a14="http://schemas.microsoft.com/office/drawing/2010/main" val="0"/>
              </a:ext>
            </a:extLst>
          </a:blip>
          <a:srcRect l="14830" t="4965" r="12404"/>
          <a:stretch/>
        </p:blipFill>
        <p:spPr bwMode="auto">
          <a:xfrm>
            <a:off x="-67632" y="4607355"/>
            <a:ext cx="2829074" cy="169490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58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142875"/>
            <a:ext cx="6661174" cy="838200"/>
          </a:xfrm>
        </p:spPr>
        <p:txBody>
          <a:bodyPr/>
          <a:lstStyle/>
          <a:p>
            <a:r>
              <a:rPr lang="it-IT" dirty="0"/>
              <a:t>IMPIANTI PER GENERAZIONE EE</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6</a:t>
            </a:fld>
            <a:endParaRPr lang="it-IT"/>
          </a:p>
        </p:txBody>
      </p:sp>
      <p:pic>
        <p:nvPicPr>
          <p:cNvPr id="9" name="Picture 4" descr="Image result for drax power s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99047"/>
            <a:ext cx="7920880" cy="4685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1560" y="5684110"/>
            <a:ext cx="7920880" cy="369332"/>
          </a:xfrm>
          <a:prstGeom prst="rect">
            <a:avLst/>
          </a:prstGeom>
          <a:noFill/>
        </p:spPr>
        <p:txBody>
          <a:bodyPr wrap="square" rtlCol="0">
            <a:spAutoFit/>
          </a:bodyPr>
          <a:lstStyle/>
          <a:p>
            <a:pPr algn="ctr"/>
            <a:r>
              <a:rPr lang="it-IT" dirty="0">
                <a:solidFill>
                  <a:srgbClr val="002060"/>
                </a:solidFill>
              </a:rPr>
              <a:t>Centrale a Carbone a Drax (UK). Potenza installata 3960 MWe</a:t>
            </a:r>
            <a:endParaRPr lang="en-US" dirty="0">
              <a:solidFill>
                <a:srgbClr val="002060"/>
              </a:solidFill>
            </a:endParaRPr>
          </a:p>
        </p:txBody>
      </p:sp>
    </p:spTree>
    <p:extLst>
      <p:ext uri="{BB962C8B-B14F-4D97-AF65-F5344CB8AC3E}">
        <p14:creationId xmlns:p14="http://schemas.microsoft.com/office/powerpoint/2010/main" val="1323185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09737" y="328600"/>
            <a:ext cx="8029326" cy="838200"/>
          </a:xfrm>
        </p:spPr>
        <p:txBody>
          <a:bodyPr/>
          <a:lstStyle/>
          <a:p>
            <a:pPr>
              <a:defRPr/>
            </a:pPr>
            <a:r>
              <a:rPr lang="en-US" dirty="0" err="1">
                <a:solidFill>
                  <a:srgbClr val="002060"/>
                </a:solidFill>
              </a:rPr>
              <a:t>Gli</a:t>
            </a:r>
            <a:r>
              <a:rPr lang="en-US" dirty="0">
                <a:solidFill>
                  <a:srgbClr val="002060"/>
                </a:solidFill>
              </a:rPr>
              <a:t> </a:t>
            </a:r>
            <a:r>
              <a:rPr lang="en-US" dirty="0" err="1">
                <a:solidFill>
                  <a:srgbClr val="002060"/>
                </a:solidFill>
              </a:rPr>
              <a:t>obiettivi</a:t>
            </a:r>
            <a:r>
              <a:rPr lang="en-US" dirty="0">
                <a:solidFill>
                  <a:srgbClr val="002060"/>
                </a:solidFill>
              </a:rPr>
              <a:t> </a:t>
            </a:r>
            <a:r>
              <a:rPr lang="en-US" dirty="0" err="1">
                <a:solidFill>
                  <a:srgbClr val="002060"/>
                </a:solidFill>
              </a:rPr>
              <a:t>dell’unione</a:t>
            </a:r>
            <a:r>
              <a:rPr lang="en-US" dirty="0">
                <a:solidFill>
                  <a:srgbClr val="002060"/>
                </a:solidFill>
              </a:rPr>
              <a:t> </a:t>
            </a:r>
            <a:r>
              <a:rPr lang="en-US" dirty="0" err="1">
                <a:solidFill>
                  <a:srgbClr val="002060"/>
                </a:solidFill>
              </a:rPr>
              <a:t>europea</a:t>
            </a:r>
            <a:r>
              <a:rPr lang="en-US" dirty="0">
                <a:solidFill>
                  <a:srgbClr val="002060"/>
                </a:solidFill>
              </a:rPr>
              <a:t>: </a:t>
            </a:r>
            <a:r>
              <a:rPr lang="it-IT" b="0" dirty="0">
                <a:solidFill>
                  <a:srgbClr val="002060"/>
                </a:solidFill>
              </a:rPr>
              <a:t>the "20-20-20" targets</a:t>
            </a:r>
            <a:endParaRPr lang="en-US" dirty="0">
              <a:solidFill>
                <a:srgbClr val="002060"/>
              </a:solidFill>
            </a:endParaRP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44854968"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it-IT" altLang="it-IT" sz="900" b="0" i="0" u="none" strike="noStrike" cap="none" normalizeH="0" baseline="0">
              <a:ln>
                <a:noFill/>
              </a:ln>
              <a:solidFill>
                <a:srgbClr val="113355"/>
              </a:solidFill>
              <a:effectLst/>
              <a:latin typeface="Verdana"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br>
              <a:rPr kumimoji="0" lang="it-IT" altLang="it-IT" sz="900" b="0" i="0" u="none" strike="noStrike" cap="none" normalizeH="0" baseline="0">
                <a:ln>
                  <a:noFill/>
                </a:ln>
                <a:solidFill>
                  <a:srgbClr val="113355"/>
                </a:solidFill>
                <a:effectLst/>
                <a:latin typeface="Verdana" pitchFamily="34" charset="0"/>
                <a:cs typeface="Arial" pitchFamily="34" charset="0"/>
              </a:rPr>
            </a:br>
            <a:r>
              <a:rPr kumimoji="0" lang="it-IT" altLang="it-IT" sz="900" b="0" i="0" u="none" strike="noStrike" cap="none" normalizeH="0" baseline="0">
                <a:ln>
                  <a:noFill/>
                </a:ln>
                <a:solidFill>
                  <a:srgbClr val="113355"/>
                </a:solidFill>
                <a:effectLst/>
                <a:latin typeface="Verdana" pitchFamily="34" charset="0"/>
                <a:cs typeface="Arial" pitchFamily="34" charset="0"/>
              </a:rPr>
              <a:t>A 20% reduction in EU greenhouse gas emissions from 1990 levels;</a:t>
            </a: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it-IT" altLang="it-IT" sz="900" b="0" i="0" u="none" strike="noStrike" cap="none" normalizeH="0" baseline="0">
                <a:ln>
                  <a:noFill/>
                </a:ln>
                <a:solidFill>
                  <a:srgbClr val="113355"/>
                </a:solidFill>
                <a:effectLst/>
                <a:latin typeface="Verdana" pitchFamily="34" charset="0"/>
                <a:cs typeface="Arial" pitchFamily="34" charset="0"/>
              </a:rPr>
              <a:t>Raising the share of EU energy consumption produced from renewable resources to 20%;</a:t>
            </a: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it-IT" altLang="it-IT" sz="900" b="0" i="0" u="none" strike="noStrike" cap="none" normalizeH="0" baseline="0">
                <a:ln>
                  <a:noFill/>
                </a:ln>
                <a:solidFill>
                  <a:srgbClr val="113355"/>
                </a:solidFill>
                <a:effectLst/>
                <a:latin typeface="Verdana" pitchFamily="34" charset="0"/>
                <a:cs typeface="Arial" pitchFamily="34" charset="0"/>
              </a:rPr>
              <a:t>A 20% improvement in the EU's energy efficiency.</a:t>
            </a:r>
            <a:r>
              <a:rPr kumimoji="0" lang="it-IT" altLang="it-IT" sz="900" b="0" i="0" u="none" strike="noStrike" cap="none" normalizeH="0" baseline="0">
                <a:ln>
                  <a:noFill/>
                </a:ln>
                <a:solidFill>
                  <a:schemeClr val="tx1"/>
                </a:solidFill>
                <a:effectLst/>
                <a:latin typeface="Arial" pitchFamily="34" charset="0"/>
                <a:cs typeface="Arial" pitchFamily="34" charset="0"/>
              </a:rPr>
              <a:t> </a:t>
            </a:r>
            <a:endParaRPr kumimoji="0" lang="it-IT" altLang="it-IT" sz="1800" b="0" i="0" u="none" strike="noStrike" cap="none" normalizeH="0" baseline="0">
              <a:ln>
                <a:noFill/>
              </a:ln>
              <a:solidFill>
                <a:schemeClr val="tx1"/>
              </a:solidFill>
              <a:effectLst/>
              <a:latin typeface="Arial" pitchFamily="34" charset="0"/>
              <a:cs typeface="Arial" pitchFamily="34" charset="0"/>
            </a:endParaRPr>
          </a:p>
        </p:txBody>
      </p:sp>
      <p:sp>
        <p:nvSpPr>
          <p:cNvPr id="4"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44854968"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it-IT" altLang="it-IT" sz="900" b="0" i="0" u="none" strike="noStrike" cap="none" normalizeH="0" baseline="0" dirty="0">
              <a:ln>
                <a:noFill/>
              </a:ln>
              <a:solidFill>
                <a:srgbClr val="113355"/>
              </a:solidFill>
              <a:effectLst/>
              <a:latin typeface="Verdana"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br>
              <a:rPr kumimoji="0" lang="it-IT" altLang="it-IT" sz="900" b="0" i="0" u="none" strike="noStrike" cap="none" normalizeH="0" baseline="0" dirty="0">
                <a:ln>
                  <a:noFill/>
                </a:ln>
                <a:solidFill>
                  <a:srgbClr val="113355"/>
                </a:solidFill>
                <a:effectLst/>
                <a:latin typeface="Verdana" pitchFamily="34" charset="0"/>
                <a:cs typeface="Arial" pitchFamily="34" charset="0"/>
              </a:rPr>
            </a:br>
            <a:r>
              <a:rPr kumimoji="0" lang="it-IT" altLang="it-IT" sz="900" b="0" i="0" u="none" strike="noStrike" cap="none" normalizeH="0" baseline="0" dirty="0">
                <a:ln>
                  <a:noFill/>
                </a:ln>
                <a:solidFill>
                  <a:srgbClr val="113355"/>
                </a:solidFill>
                <a:effectLst/>
                <a:latin typeface="Verdana" pitchFamily="34" charset="0"/>
                <a:cs typeface="Arial" pitchFamily="34" charset="0"/>
              </a:rPr>
              <a:t>A 20% reduction in EU greenhouse gas emissions from 1990 levels;</a:t>
            </a: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it-IT" altLang="it-IT" sz="900" b="0" i="0" u="none" strike="noStrike" cap="none" normalizeH="0" baseline="0" dirty="0">
                <a:ln>
                  <a:noFill/>
                </a:ln>
                <a:solidFill>
                  <a:srgbClr val="113355"/>
                </a:solidFill>
                <a:effectLst/>
                <a:latin typeface="Verdana" pitchFamily="34" charset="0"/>
                <a:cs typeface="Arial" pitchFamily="34" charset="0"/>
              </a:rPr>
              <a:t>Raising the share of EU energy consumption produced from renewable resources to 20%;</a:t>
            </a: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it-IT" altLang="it-IT" sz="900" b="0" i="0" u="none" strike="noStrike" cap="none" normalizeH="0" baseline="0" dirty="0">
                <a:ln>
                  <a:noFill/>
                </a:ln>
                <a:solidFill>
                  <a:srgbClr val="113355"/>
                </a:solidFill>
                <a:effectLst/>
                <a:latin typeface="Verdana" pitchFamily="34" charset="0"/>
                <a:cs typeface="Arial" pitchFamily="34" charset="0"/>
              </a:rPr>
              <a:t>A 20% improvement in the EU's energy efficiency.</a:t>
            </a:r>
            <a:r>
              <a:rPr kumimoji="0" lang="it-IT" altLang="it-IT" sz="900" b="0" i="0" u="none" strike="noStrike" cap="none" normalizeH="0" baseline="0" dirty="0">
                <a:ln>
                  <a:noFill/>
                </a:ln>
                <a:solidFill>
                  <a:schemeClr val="tx1"/>
                </a:solidFill>
                <a:effectLst/>
                <a:latin typeface="Arial" pitchFamily="34" charset="0"/>
                <a:cs typeface="Arial" pitchFamily="34" charset="0"/>
              </a:rPr>
              <a:t> </a:t>
            </a:r>
            <a:endParaRPr kumimoji="0" lang="it-IT" altLang="it-IT" sz="1800" b="0" i="0" u="none" strike="noStrike" cap="none" normalizeH="0" baseline="0" dirty="0">
              <a:ln>
                <a:noFill/>
              </a:ln>
              <a:solidFill>
                <a:schemeClr val="tx1"/>
              </a:solidFill>
              <a:effectLst/>
              <a:latin typeface="Arial" pitchFamily="34" charset="0"/>
              <a:cs typeface="Arial" pitchFamily="34" charset="0"/>
            </a:endParaRPr>
          </a:p>
        </p:txBody>
      </p:sp>
      <p:sp>
        <p:nvSpPr>
          <p:cNvPr id="5" name="TextBox 4"/>
          <p:cNvSpPr txBox="1"/>
          <p:nvPr/>
        </p:nvSpPr>
        <p:spPr>
          <a:xfrm>
            <a:off x="-55539" y="845324"/>
            <a:ext cx="8280920" cy="12875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b="1" dirty="0">
                <a:solidFill>
                  <a:srgbClr val="002060"/>
                </a:solidFill>
              </a:rPr>
              <a:t>Riduzione del 20% dei gas serra rispetto ai livelli del 1990</a:t>
            </a:r>
          </a:p>
          <a:p>
            <a:pPr marL="285750" indent="-285750">
              <a:lnSpc>
                <a:spcPct val="150000"/>
              </a:lnSpc>
              <a:buFont typeface="Arial" panose="020B0604020202020204" pitchFamily="34" charset="0"/>
              <a:buChar char="•"/>
            </a:pPr>
            <a:r>
              <a:rPr lang="it-IT" b="1" dirty="0">
                <a:solidFill>
                  <a:srgbClr val="002060"/>
                </a:solidFill>
              </a:rPr>
              <a:t>Aumento della frazione di energia prodotta da rinnovabili fino al 20%</a:t>
            </a:r>
          </a:p>
          <a:p>
            <a:pPr marL="285750" indent="-285750">
              <a:lnSpc>
                <a:spcPct val="150000"/>
              </a:lnSpc>
              <a:buFont typeface="Arial" panose="020B0604020202020204" pitchFamily="34" charset="0"/>
              <a:buChar char="•"/>
            </a:pPr>
            <a:r>
              <a:rPr lang="it-IT" b="1" dirty="0">
                <a:solidFill>
                  <a:srgbClr val="002060"/>
                </a:solidFill>
              </a:rPr>
              <a:t>Aumento del 20% dell’efficienza energetica </a:t>
            </a:r>
          </a:p>
        </p:txBody>
      </p:sp>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40" r="9961" b="15774"/>
          <a:stretch/>
        </p:blipFill>
        <p:spPr bwMode="auto">
          <a:xfrm>
            <a:off x="152399" y="2144918"/>
            <a:ext cx="6059215" cy="445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60</a:t>
            </a:fld>
            <a:endParaRPr lang="it-IT" dirty="0"/>
          </a:p>
        </p:txBody>
      </p:sp>
      <p:pic>
        <p:nvPicPr>
          <p:cNvPr id="1331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8794" y="3906616"/>
            <a:ext cx="1371246"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891556"/>
            <a:ext cx="4419600" cy="1740121"/>
          </a:xfrm>
          <a:prstGeom prst="rect">
            <a:avLst/>
          </a:prstGeom>
        </p:spPr>
      </p:pic>
    </p:spTree>
    <p:extLst>
      <p:ext uri="{BB962C8B-B14F-4D97-AF65-F5344CB8AC3E}">
        <p14:creationId xmlns:p14="http://schemas.microsoft.com/office/powerpoint/2010/main" val="4090097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2"/>
          <p:cNvPicPr>
            <a:picLocks noChangeAspect="1" noChangeArrowheads="1"/>
          </p:cNvPicPr>
          <p:nvPr/>
        </p:nvPicPr>
        <p:blipFill>
          <a:blip r:embed="rId3" cstate="print"/>
          <a:srcRect/>
          <a:stretch>
            <a:fillRect/>
          </a:stretch>
        </p:blipFill>
        <p:spPr bwMode="auto">
          <a:xfrm>
            <a:off x="279400" y="1258888"/>
            <a:ext cx="8567738" cy="4708525"/>
          </a:xfrm>
          <a:prstGeom prst="rect">
            <a:avLst/>
          </a:prstGeom>
          <a:noFill/>
          <a:ln w="9525">
            <a:noFill/>
            <a:miter lim="800000"/>
            <a:headEnd/>
            <a:tailEnd/>
          </a:ln>
        </p:spPr>
      </p:pic>
      <p:sp>
        <p:nvSpPr>
          <p:cNvPr id="6" name="Text Box 2"/>
          <p:cNvSpPr txBox="1">
            <a:spLocks noChangeArrowheads="1"/>
          </p:cNvSpPr>
          <p:nvPr/>
        </p:nvSpPr>
        <p:spPr bwMode="auto">
          <a:xfrm>
            <a:off x="778974" y="985738"/>
            <a:ext cx="7696200" cy="307777"/>
          </a:xfrm>
          <a:prstGeom prst="rect">
            <a:avLst/>
          </a:prstGeom>
          <a:noFill/>
          <a:ln w="9525">
            <a:noFill/>
            <a:miter lim="800000"/>
            <a:headEnd/>
            <a:tailEnd/>
          </a:ln>
          <a:effectLst/>
        </p:spPr>
        <p:txBody>
          <a:bodyPr lIns="0" tIns="0" rIns="0" bIns="0">
            <a:spAutoFit/>
          </a:bodyPr>
          <a:lstStyle/>
          <a:p>
            <a:pPr algn="ctr">
              <a:spcBef>
                <a:spcPct val="50000"/>
              </a:spcBef>
              <a:defRPr/>
            </a:pPr>
            <a:r>
              <a:rPr lang="it-IT" sz="2000" b="1" dirty="0">
                <a:effectLst>
                  <a:outerShdw blurRad="38100" dist="38100" dir="2700000" algn="tl">
                    <a:srgbClr val="C0C0C0"/>
                  </a:outerShdw>
                </a:effectLst>
              </a:rPr>
              <a:t>Potenza annuale installata in EU nel 2011 (MW)</a:t>
            </a:r>
          </a:p>
        </p:txBody>
      </p:sp>
      <p:sp>
        <p:nvSpPr>
          <p:cNvPr id="70661" name="CasellaDiTesto 9"/>
          <p:cNvSpPr txBox="1">
            <a:spLocks noChangeArrowheads="1"/>
          </p:cNvSpPr>
          <p:nvPr/>
        </p:nvSpPr>
        <p:spPr bwMode="auto">
          <a:xfrm>
            <a:off x="593725" y="6086475"/>
            <a:ext cx="4183063" cy="263525"/>
          </a:xfrm>
          <a:prstGeom prst="rect">
            <a:avLst/>
          </a:prstGeom>
          <a:solidFill>
            <a:schemeClr val="bg1"/>
          </a:solidFill>
          <a:ln w="9525">
            <a:noFill/>
            <a:miter lim="800000"/>
            <a:headEnd/>
            <a:tailEnd/>
          </a:ln>
        </p:spPr>
        <p:txBody>
          <a:bodyPr/>
          <a:lstStyle/>
          <a:p>
            <a:r>
              <a:rPr lang="it-IT" sz="1200" dirty="0" err="1">
                <a:latin typeface="Tahoma" pitchFamily="34" charset="0"/>
                <a:cs typeface="Tahoma" pitchFamily="34" charset="0"/>
              </a:rPr>
              <a:t>Fonte:EWEA</a:t>
            </a:r>
            <a:endParaRPr lang="it-IT" sz="1200" dirty="0">
              <a:latin typeface="Tahoma" pitchFamily="34" charset="0"/>
              <a:cs typeface="Tahoma" pitchFamily="34" charset="0"/>
            </a:endParaRPr>
          </a:p>
        </p:txBody>
      </p:sp>
      <p:sp>
        <p:nvSpPr>
          <p:cNvPr id="7" name="Titolo 1"/>
          <p:cNvSpPr txBox="1">
            <a:spLocks/>
          </p:cNvSpPr>
          <p:nvPr/>
        </p:nvSpPr>
        <p:spPr>
          <a:xfrm>
            <a:off x="719138" y="306651"/>
            <a:ext cx="6589712" cy="838200"/>
          </a:xfrm>
          <a:prstGeom prst="rect">
            <a:avLst/>
          </a:prstGeom>
        </p:spPr>
        <p:txBody>
          <a:bodyPr/>
          <a:lstStyle>
            <a:lvl1pPr algn="l" rtl="0" eaLnBrk="1" fontAlgn="base" hangingPunct="1">
              <a:spcBef>
                <a:spcPct val="0"/>
              </a:spcBef>
              <a:spcAft>
                <a:spcPct val="0"/>
              </a:spcAft>
              <a:defRPr sz="2200" b="1">
                <a:solidFill>
                  <a:srgbClr val="003F6E"/>
                </a:solidFill>
                <a:latin typeface="+mj-lt"/>
                <a:ea typeface="+mj-ea"/>
                <a:cs typeface="+mj-cs"/>
              </a:defRPr>
            </a:lvl1pPr>
            <a:lvl2pPr algn="l" rtl="0" eaLnBrk="1" fontAlgn="base" hangingPunct="1">
              <a:spcBef>
                <a:spcPct val="0"/>
              </a:spcBef>
              <a:spcAft>
                <a:spcPct val="0"/>
              </a:spcAft>
              <a:defRPr sz="2200" b="1">
                <a:solidFill>
                  <a:srgbClr val="003F6E"/>
                </a:solidFill>
                <a:latin typeface="Arial" charset="0"/>
              </a:defRPr>
            </a:lvl2pPr>
            <a:lvl3pPr algn="l" rtl="0" eaLnBrk="1" fontAlgn="base" hangingPunct="1">
              <a:spcBef>
                <a:spcPct val="0"/>
              </a:spcBef>
              <a:spcAft>
                <a:spcPct val="0"/>
              </a:spcAft>
              <a:defRPr sz="2200" b="1">
                <a:solidFill>
                  <a:srgbClr val="003F6E"/>
                </a:solidFill>
                <a:latin typeface="Arial" charset="0"/>
              </a:defRPr>
            </a:lvl3pPr>
            <a:lvl4pPr algn="l" rtl="0" eaLnBrk="1" fontAlgn="base" hangingPunct="1">
              <a:spcBef>
                <a:spcPct val="0"/>
              </a:spcBef>
              <a:spcAft>
                <a:spcPct val="0"/>
              </a:spcAft>
              <a:defRPr sz="2200" b="1">
                <a:solidFill>
                  <a:srgbClr val="003F6E"/>
                </a:solidFill>
                <a:latin typeface="Arial" charset="0"/>
              </a:defRPr>
            </a:lvl4pPr>
            <a:lvl5pPr algn="l" rtl="0" eaLnBrk="1" fontAlgn="base" hangingPunct="1">
              <a:spcBef>
                <a:spcPct val="0"/>
              </a:spcBef>
              <a:spcAft>
                <a:spcPct val="0"/>
              </a:spcAft>
              <a:defRPr sz="2200" b="1">
                <a:solidFill>
                  <a:srgbClr val="003F6E"/>
                </a:solidFill>
                <a:latin typeface="Arial" charset="0"/>
              </a:defRPr>
            </a:lvl5pPr>
            <a:lvl6pPr marL="457200" algn="l" rtl="0" eaLnBrk="1" fontAlgn="base" hangingPunct="1">
              <a:spcBef>
                <a:spcPct val="0"/>
              </a:spcBef>
              <a:spcAft>
                <a:spcPct val="0"/>
              </a:spcAft>
              <a:defRPr sz="2200" b="1">
                <a:solidFill>
                  <a:srgbClr val="003F6E"/>
                </a:solidFill>
                <a:latin typeface="Arial" charset="0"/>
              </a:defRPr>
            </a:lvl6pPr>
            <a:lvl7pPr marL="914400" algn="l" rtl="0" eaLnBrk="1" fontAlgn="base" hangingPunct="1">
              <a:spcBef>
                <a:spcPct val="0"/>
              </a:spcBef>
              <a:spcAft>
                <a:spcPct val="0"/>
              </a:spcAft>
              <a:defRPr sz="2200" b="1">
                <a:solidFill>
                  <a:srgbClr val="003F6E"/>
                </a:solidFill>
                <a:latin typeface="Arial" charset="0"/>
              </a:defRPr>
            </a:lvl7pPr>
            <a:lvl8pPr marL="1371600" algn="l" rtl="0" eaLnBrk="1" fontAlgn="base" hangingPunct="1">
              <a:spcBef>
                <a:spcPct val="0"/>
              </a:spcBef>
              <a:spcAft>
                <a:spcPct val="0"/>
              </a:spcAft>
              <a:defRPr sz="2200" b="1">
                <a:solidFill>
                  <a:srgbClr val="003F6E"/>
                </a:solidFill>
                <a:latin typeface="Arial" charset="0"/>
              </a:defRPr>
            </a:lvl8pPr>
            <a:lvl9pPr marL="1828800" algn="l" rtl="0" eaLnBrk="1" fontAlgn="base" hangingPunct="1">
              <a:spcBef>
                <a:spcPct val="0"/>
              </a:spcBef>
              <a:spcAft>
                <a:spcPct val="0"/>
              </a:spcAft>
              <a:defRPr sz="2200" b="1">
                <a:solidFill>
                  <a:srgbClr val="003F6E"/>
                </a:solidFill>
                <a:latin typeface="Arial" charset="0"/>
              </a:defRPr>
            </a:lvl9pPr>
          </a:lstStyle>
          <a:p>
            <a:pPr>
              <a:defRPr/>
            </a:pPr>
            <a:r>
              <a:rPr lang="en-US" kern="0" dirty="0" err="1"/>
              <a:t>Ci</a:t>
            </a:r>
            <a:r>
              <a:rPr lang="en-US" kern="0" dirty="0"/>
              <a:t> </a:t>
            </a:r>
            <a:r>
              <a:rPr lang="en-US" kern="0" dirty="0" err="1"/>
              <a:t>stiamo</a:t>
            </a:r>
            <a:r>
              <a:rPr lang="en-US" kern="0" dirty="0"/>
              <a:t> </a:t>
            </a:r>
            <a:r>
              <a:rPr lang="en-US" kern="0" dirty="0" err="1"/>
              <a:t>lavorando</a:t>
            </a:r>
            <a:r>
              <a:rPr lang="en-US" kern="0" dirty="0"/>
              <a:t>…</a:t>
            </a:r>
          </a:p>
        </p:txBody>
      </p:sp>
      <p:sp>
        <p:nvSpPr>
          <p:cNvPr id="8"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61</a:t>
            </a:fld>
            <a:endParaRPr lang="it-IT" dirty="0"/>
          </a:p>
        </p:txBody>
      </p:sp>
    </p:spTree>
    <p:extLst>
      <p:ext uri="{BB962C8B-B14F-4D97-AF65-F5344CB8AC3E}">
        <p14:creationId xmlns:p14="http://schemas.microsoft.com/office/powerpoint/2010/main" val="22590979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719138" y="306651"/>
            <a:ext cx="6589712" cy="838200"/>
          </a:xfrm>
          <a:prstGeom prst="rect">
            <a:avLst/>
          </a:prstGeom>
        </p:spPr>
        <p:txBody>
          <a:bodyPr/>
          <a:lstStyle>
            <a:lvl1pPr algn="l" rtl="0" eaLnBrk="1" fontAlgn="base" hangingPunct="1">
              <a:spcBef>
                <a:spcPct val="0"/>
              </a:spcBef>
              <a:spcAft>
                <a:spcPct val="0"/>
              </a:spcAft>
              <a:defRPr sz="2200" b="1">
                <a:solidFill>
                  <a:srgbClr val="003F6E"/>
                </a:solidFill>
                <a:latin typeface="+mj-lt"/>
                <a:ea typeface="+mj-ea"/>
                <a:cs typeface="+mj-cs"/>
              </a:defRPr>
            </a:lvl1pPr>
            <a:lvl2pPr algn="l" rtl="0" eaLnBrk="1" fontAlgn="base" hangingPunct="1">
              <a:spcBef>
                <a:spcPct val="0"/>
              </a:spcBef>
              <a:spcAft>
                <a:spcPct val="0"/>
              </a:spcAft>
              <a:defRPr sz="2200" b="1">
                <a:solidFill>
                  <a:srgbClr val="003F6E"/>
                </a:solidFill>
                <a:latin typeface="Arial" charset="0"/>
              </a:defRPr>
            </a:lvl2pPr>
            <a:lvl3pPr algn="l" rtl="0" eaLnBrk="1" fontAlgn="base" hangingPunct="1">
              <a:spcBef>
                <a:spcPct val="0"/>
              </a:spcBef>
              <a:spcAft>
                <a:spcPct val="0"/>
              </a:spcAft>
              <a:defRPr sz="2200" b="1">
                <a:solidFill>
                  <a:srgbClr val="003F6E"/>
                </a:solidFill>
                <a:latin typeface="Arial" charset="0"/>
              </a:defRPr>
            </a:lvl3pPr>
            <a:lvl4pPr algn="l" rtl="0" eaLnBrk="1" fontAlgn="base" hangingPunct="1">
              <a:spcBef>
                <a:spcPct val="0"/>
              </a:spcBef>
              <a:spcAft>
                <a:spcPct val="0"/>
              </a:spcAft>
              <a:defRPr sz="2200" b="1">
                <a:solidFill>
                  <a:srgbClr val="003F6E"/>
                </a:solidFill>
                <a:latin typeface="Arial" charset="0"/>
              </a:defRPr>
            </a:lvl4pPr>
            <a:lvl5pPr algn="l" rtl="0" eaLnBrk="1" fontAlgn="base" hangingPunct="1">
              <a:spcBef>
                <a:spcPct val="0"/>
              </a:spcBef>
              <a:spcAft>
                <a:spcPct val="0"/>
              </a:spcAft>
              <a:defRPr sz="2200" b="1">
                <a:solidFill>
                  <a:srgbClr val="003F6E"/>
                </a:solidFill>
                <a:latin typeface="Arial" charset="0"/>
              </a:defRPr>
            </a:lvl5pPr>
            <a:lvl6pPr marL="457200" algn="l" rtl="0" eaLnBrk="1" fontAlgn="base" hangingPunct="1">
              <a:spcBef>
                <a:spcPct val="0"/>
              </a:spcBef>
              <a:spcAft>
                <a:spcPct val="0"/>
              </a:spcAft>
              <a:defRPr sz="2200" b="1">
                <a:solidFill>
                  <a:srgbClr val="003F6E"/>
                </a:solidFill>
                <a:latin typeface="Arial" charset="0"/>
              </a:defRPr>
            </a:lvl6pPr>
            <a:lvl7pPr marL="914400" algn="l" rtl="0" eaLnBrk="1" fontAlgn="base" hangingPunct="1">
              <a:spcBef>
                <a:spcPct val="0"/>
              </a:spcBef>
              <a:spcAft>
                <a:spcPct val="0"/>
              </a:spcAft>
              <a:defRPr sz="2200" b="1">
                <a:solidFill>
                  <a:srgbClr val="003F6E"/>
                </a:solidFill>
                <a:latin typeface="Arial" charset="0"/>
              </a:defRPr>
            </a:lvl7pPr>
            <a:lvl8pPr marL="1371600" algn="l" rtl="0" eaLnBrk="1" fontAlgn="base" hangingPunct="1">
              <a:spcBef>
                <a:spcPct val="0"/>
              </a:spcBef>
              <a:spcAft>
                <a:spcPct val="0"/>
              </a:spcAft>
              <a:defRPr sz="2200" b="1">
                <a:solidFill>
                  <a:srgbClr val="003F6E"/>
                </a:solidFill>
                <a:latin typeface="Arial" charset="0"/>
              </a:defRPr>
            </a:lvl8pPr>
            <a:lvl9pPr marL="1828800" algn="l" rtl="0" eaLnBrk="1" fontAlgn="base" hangingPunct="1">
              <a:spcBef>
                <a:spcPct val="0"/>
              </a:spcBef>
              <a:spcAft>
                <a:spcPct val="0"/>
              </a:spcAft>
              <a:defRPr sz="2200" b="1">
                <a:solidFill>
                  <a:srgbClr val="003F6E"/>
                </a:solidFill>
                <a:latin typeface="Arial" charset="0"/>
              </a:defRPr>
            </a:lvl9pPr>
          </a:lstStyle>
          <a:p>
            <a:pPr>
              <a:defRPr/>
            </a:pPr>
            <a:r>
              <a:rPr lang="en-US" kern="0" dirty="0" err="1"/>
              <a:t>Ci</a:t>
            </a:r>
            <a:r>
              <a:rPr lang="en-US" kern="0" dirty="0"/>
              <a:t> </a:t>
            </a:r>
            <a:r>
              <a:rPr lang="en-US" kern="0" dirty="0" err="1"/>
              <a:t>stiamo</a:t>
            </a:r>
            <a:r>
              <a:rPr lang="en-US" kern="0" dirty="0"/>
              <a:t> </a:t>
            </a:r>
            <a:r>
              <a:rPr lang="en-US" kern="0" dirty="0" err="1"/>
              <a:t>lavorando</a:t>
            </a:r>
            <a:r>
              <a:rPr lang="en-US" kern="0" dirty="0"/>
              <a:t>…</a:t>
            </a:r>
          </a:p>
        </p:txBody>
      </p:sp>
      <p:sp>
        <p:nvSpPr>
          <p:cNvPr id="2" name="Rectangle 1"/>
          <p:cNvSpPr/>
          <p:nvPr/>
        </p:nvSpPr>
        <p:spPr>
          <a:xfrm>
            <a:off x="1619672" y="6165304"/>
            <a:ext cx="6080639" cy="338554"/>
          </a:xfrm>
          <a:prstGeom prst="rect">
            <a:avLst/>
          </a:prstGeom>
        </p:spPr>
        <p:txBody>
          <a:bodyPr wrap="none">
            <a:spAutoFit/>
          </a:bodyPr>
          <a:lstStyle/>
          <a:p>
            <a:r>
              <a:rPr lang="en-US" sz="1600" b="1" i="1" dirty="0">
                <a:solidFill>
                  <a:srgbClr val="002060"/>
                </a:solidFill>
              </a:rPr>
              <a:t>Fonte: EEA REPORT: Trends and projections in Europe 2018</a:t>
            </a:r>
          </a:p>
        </p:txBody>
      </p:sp>
      <p:sp>
        <p:nvSpPr>
          <p:cNvPr id="5"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62</a:t>
            </a:fld>
            <a:endParaRPr lang="it-IT" dirty="0"/>
          </a:p>
        </p:txBody>
      </p:sp>
      <p:pic>
        <p:nvPicPr>
          <p:cNvPr id="6" name="Immagine 5">
            <a:extLst>
              <a:ext uri="{FF2B5EF4-FFF2-40B4-BE49-F238E27FC236}">
                <a16:creationId xmlns:a16="http://schemas.microsoft.com/office/drawing/2014/main" id="{592CEEB0-6E77-4FA8-9729-8E85663654D0}"/>
              </a:ext>
            </a:extLst>
          </p:cNvPr>
          <p:cNvPicPr>
            <a:picLocks noChangeAspect="1"/>
          </p:cNvPicPr>
          <p:nvPr/>
        </p:nvPicPr>
        <p:blipFill rotWithShape="1">
          <a:blip r:embed="rId3">
            <a:extLst>
              <a:ext uri="{28A0092B-C50C-407E-A947-70E740481C1C}">
                <a14:useLocalDpi xmlns:a14="http://schemas.microsoft.com/office/drawing/2010/main" val="0"/>
              </a:ext>
            </a:extLst>
          </a:blip>
          <a:srcRect l="1569" r="2652" b="48950"/>
          <a:stretch/>
        </p:blipFill>
        <p:spPr>
          <a:xfrm>
            <a:off x="35496" y="1754357"/>
            <a:ext cx="9004466" cy="3770921"/>
          </a:xfrm>
          <a:prstGeom prst="rect">
            <a:avLst/>
          </a:prstGeom>
        </p:spPr>
      </p:pic>
    </p:spTree>
    <p:extLst>
      <p:ext uri="{BB962C8B-B14F-4D97-AF65-F5344CB8AC3E}">
        <p14:creationId xmlns:p14="http://schemas.microsoft.com/office/powerpoint/2010/main" val="4281079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719138" y="306651"/>
            <a:ext cx="6589712" cy="838200"/>
          </a:xfrm>
          <a:prstGeom prst="rect">
            <a:avLst/>
          </a:prstGeom>
        </p:spPr>
        <p:txBody>
          <a:bodyPr/>
          <a:lstStyle>
            <a:lvl1pPr algn="l" rtl="0" eaLnBrk="1" fontAlgn="base" hangingPunct="1">
              <a:spcBef>
                <a:spcPct val="0"/>
              </a:spcBef>
              <a:spcAft>
                <a:spcPct val="0"/>
              </a:spcAft>
              <a:defRPr sz="2200" b="1">
                <a:solidFill>
                  <a:srgbClr val="003F6E"/>
                </a:solidFill>
                <a:latin typeface="+mj-lt"/>
                <a:ea typeface="+mj-ea"/>
                <a:cs typeface="+mj-cs"/>
              </a:defRPr>
            </a:lvl1pPr>
            <a:lvl2pPr algn="l" rtl="0" eaLnBrk="1" fontAlgn="base" hangingPunct="1">
              <a:spcBef>
                <a:spcPct val="0"/>
              </a:spcBef>
              <a:spcAft>
                <a:spcPct val="0"/>
              </a:spcAft>
              <a:defRPr sz="2200" b="1">
                <a:solidFill>
                  <a:srgbClr val="003F6E"/>
                </a:solidFill>
                <a:latin typeface="Arial" charset="0"/>
              </a:defRPr>
            </a:lvl2pPr>
            <a:lvl3pPr algn="l" rtl="0" eaLnBrk="1" fontAlgn="base" hangingPunct="1">
              <a:spcBef>
                <a:spcPct val="0"/>
              </a:spcBef>
              <a:spcAft>
                <a:spcPct val="0"/>
              </a:spcAft>
              <a:defRPr sz="2200" b="1">
                <a:solidFill>
                  <a:srgbClr val="003F6E"/>
                </a:solidFill>
                <a:latin typeface="Arial" charset="0"/>
              </a:defRPr>
            </a:lvl3pPr>
            <a:lvl4pPr algn="l" rtl="0" eaLnBrk="1" fontAlgn="base" hangingPunct="1">
              <a:spcBef>
                <a:spcPct val="0"/>
              </a:spcBef>
              <a:spcAft>
                <a:spcPct val="0"/>
              </a:spcAft>
              <a:defRPr sz="2200" b="1">
                <a:solidFill>
                  <a:srgbClr val="003F6E"/>
                </a:solidFill>
                <a:latin typeface="Arial" charset="0"/>
              </a:defRPr>
            </a:lvl4pPr>
            <a:lvl5pPr algn="l" rtl="0" eaLnBrk="1" fontAlgn="base" hangingPunct="1">
              <a:spcBef>
                <a:spcPct val="0"/>
              </a:spcBef>
              <a:spcAft>
                <a:spcPct val="0"/>
              </a:spcAft>
              <a:defRPr sz="2200" b="1">
                <a:solidFill>
                  <a:srgbClr val="003F6E"/>
                </a:solidFill>
                <a:latin typeface="Arial" charset="0"/>
              </a:defRPr>
            </a:lvl5pPr>
            <a:lvl6pPr marL="457200" algn="l" rtl="0" eaLnBrk="1" fontAlgn="base" hangingPunct="1">
              <a:spcBef>
                <a:spcPct val="0"/>
              </a:spcBef>
              <a:spcAft>
                <a:spcPct val="0"/>
              </a:spcAft>
              <a:defRPr sz="2200" b="1">
                <a:solidFill>
                  <a:srgbClr val="003F6E"/>
                </a:solidFill>
                <a:latin typeface="Arial" charset="0"/>
              </a:defRPr>
            </a:lvl6pPr>
            <a:lvl7pPr marL="914400" algn="l" rtl="0" eaLnBrk="1" fontAlgn="base" hangingPunct="1">
              <a:spcBef>
                <a:spcPct val="0"/>
              </a:spcBef>
              <a:spcAft>
                <a:spcPct val="0"/>
              </a:spcAft>
              <a:defRPr sz="2200" b="1">
                <a:solidFill>
                  <a:srgbClr val="003F6E"/>
                </a:solidFill>
                <a:latin typeface="Arial" charset="0"/>
              </a:defRPr>
            </a:lvl7pPr>
            <a:lvl8pPr marL="1371600" algn="l" rtl="0" eaLnBrk="1" fontAlgn="base" hangingPunct="1">
              <a:spcBef>
                <a:spcPct val="0"/>
              </a:spcBef>
              <a:spcAft>
                <a:spcPct val="0"/>
              </a:spcAft>
              <a:defRPr sz="2200" b="1">
                <a:solidFill>
                  <a:srgbClr val="003F6E"/>
                </a:solidFill>
                <a:latin typeface="Arial" charset="0"/>
              </a:defRPr>
            </a:lvl8pPr>
            <a:lvl9pPr marL="1828800" algn="l" rtl="0" eaLnBrk="1" fontAlgn="base" hangingPunct="1">
              <a:spcBef>
                <a:spcPct val="0"/>
              </a:spcBef>
              <a:spcAft>
                <a:spcPct val="0"/>
              </a:spcAft>
              <a:defRPr sz="2200" b="1">
                <a:solidFill>
                  <a:srgbClr val="003F6E"/>
                </a:solidFill>
                <a:latin typeface="Arial" charset="0"/>
              </a:defRPr>
            </a:lvl9pPr>
          </a:lstStyle>
          <a:p>
            <a:pPr>
              <a:defRPr/>
            </a:pPr>
            <a:r>
              <a:rPr lang="en-US" kern="0" dirty="0"/>
              <a:t>Ci </a:t>
            </a:r>
            <a:r>
              <a:rPr lang="en-US" kern="0" dirty="0" err="1"/>
              <a:t>stiamo</a:t>
            </a:r>
            <a:r>
              <a:rPr lang="en-US" kern="0" dirty="0"/>
              <a:t> </a:t>
            </a:r>
            <a:r>
              <a:rPr lang="en-US" kern="0" dirty="0" err="1"/>
              <a:t>lavorando</a:t>
            </a:r>
            <a:r>
              <a:rPr lang="en-US" kern="0" dirty="0"/>
              <a:t>… Ma </a:t>
            </a:r>
            <a:r>
              <a:rPr lang="en-US" kern="0" dirty="0" err="1"/>
              <a:t>Bisogna</a:t>
            </a:r>
            <a:r>
              <a:rPr lang="en-US" kern="0" dirty="0"/>
              <a:t> </a:t>
            </a:r>
            <a:r>
              <a:rPr lang="en-US" kern="0" dirty="0" err="1"/>
              <a:t>Sbrigarsi</a:t>
            </a:r>
            <a:r>
              <a:rPr lang="en-US" kern="0" dirty="0"/>
              <a:t> </a:t>
            </a:r>
            <a:r>
              <a:rPr lang="en-US" kern="0" dirty="0">
                <a:sym typeface="Wingdings" panose="05000000000000000000" pitchFamily="2" charset="2"/>
              </a:rPr>
              <a:t></a:t>
            </a:r>
            <a:endParaRPr lang="en-US" kern="0" dirty="0"/>
          </a:p>
        </p:txBody>
      </p:sp>
      <p:sp>
        <p:nvSpPr>
          <p:cNvPr id="5"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63</a:t>
            </a:fld>
            <a:endParaRPr lang="it-IT" dirty="0"/>
          </a:p>
        </p:txBody>
      </p:sp>
      <p:pic>
        <p:nvPicPr>
          <p:cNvPr id="3072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914726"/>
            <a:ext cx="7704856" cy="560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892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1" descr="earth_structure_ok.jpg"/>
          <p:cNvPicPr/>
          <p:nvPr/>
        </p:nvPicPr>
        <p:blipFill>
          <a:blip r:embed="rId2" cstate="print"/>
          <a:stretch>
            <a:fillRect/>
          </a:stretch>
        </p:blipFill>
        <p:spPr>
          <a:xfrm>
            <a:off x="4429124" y="1500174"/>
            <a:ext cx="4714876" cy="4264025"/>
          </a:xfrm>
          <a:prstGeom prst="rect">
            <a:avLst/>
          </a:prstGeom>
        </p:spPr>
      </p:pic>
      <p:sp>
        <p:nvSpPr>
          <p:cNvPr id="3" name="CasellaDiTesto 2"/>
          <p:cNvSpPr txBox="1"/>
          <p:nvPr/>
        </p:nvSpPr>
        <p:spPr>
          <a:xfrm>
            <a:off x="142844" y="856357"/>
            <a:ext cx="6567824" cy="6432530"/>
          </a:xfrm>
          <a:prstGeom prst="rect">
            <a:avLst/>
          </a:prstGeom>
          <a:noFill/>
        </p:spPr>
        <p:txBody>
          <a:bodyPr wrap="none" rtlCol="0">
            <a:spAutoFit/>
          </a:bodyPr>
          <a:lstStyle/>
          <a:p>
            <a:pPr indent="361950">
              <a:buFont typeface="Arial" pitchFamily="34" charset="0"/>
              <a:buChar char="•"/>
            </a:pPr>
            <a:r>
              <a:rPr lang="en-GB" sz="2000" dirty="0" err="1">
                <a:solidFill>
                  <a:schemeClr val="accent6">
                    <a:lumMod val="50000"/>
                  </a:schemeClr>
                </a:solidFill>
              </a:rPr>
              <a:t>Crosta</a:t>
            </a:r>
            <a:r>
              <a:rPr lang="en-GB" sz="2000" dirty="0">
                <a:solidFill>
                  <a:schemeClr val="accent6">
                    <a:lumMod val="50000"/>
                  </a:schemeClr>
                </a:solidFill>
              </a:rPr>
              <a:t> </a:t>
            </a:r>
            <a:r>
              <a:rPr lang="en-GB" sz="2000" dirty="0" err="1">
                <a:solidFill>
                  <a:schemeClr val="accent6">
                    <a:lumMod val="50000"/>
                  </a:schemeClr>
                </a:solidFill>
              </a:rPr>
              <a:t>terrestre</a:t>
            </a:r>
            <a:r>
              <a:rPr lang="en-GB" sz="2000" dirty="0">
                <a:solidFill>
                  <a:schemeClr val="accent6">
                    <a:lumMod val="50000"/>
                  </a:schemeClr>
                </a:solidFill>
              </a:rPr>
              <a:t> o </a:t>
            </a:r>
            <a:r>
              <a:rPr lang="en-GB" sz="2000" dirty="0" err="1">
                <a:solidFill>
                  <a:schemeClr val="accent6">
                    <a:lumMod val="50000"/>
                  </a:schemeClr>
                </a:solidFill>
              </a:rPr>
              <a:t>Litosfera</a:t>
            </a:r>
            <a:r>
              <a:rPr lang="en-GB" sz="2000" dirty="0">
                <a:solidFill>
                  <a:schemeClr val="accent6">
                    <a:lumMod val="50000"/>
                  </a:schemeClr>
                </a:solidFill>
              </a:rPr>
              <a:t>: 0 </a:t>
            </a:r>
            <a:r>
              <a:rPr lang="en-GB" sz="2000" dirty="0">
                <a:solidFill>
                  <a:schemeClr val="accent6">
                    <a:lumMod val="50000"/>
                  </a:schemeClr>
                </a:solidFill>
                <a:sym typeface="Wingdings" pitchFamily="2" charset="2"/>
              </a:rPr>
              <a:t>70 km </a:t>
            </a:r>
          </a:p>
          <a:p>
            <a:pPr marL="361950" indent="-361950"/>
            <a:r>
              <a:rPr lang="en-GB" sz="2000" dirty="0">
                <a:solidFill>
                  <a:schemeClr val="accent6">
                    <a:lumMod val="50000"/>
                  </a:schemeClr>
                </a:solidFill>
                <a:sym typeface="Wingdings" pitchFamily="2" charset="2"/>
              </a:rPr>
              <a:t>		- </a:t>
            </a:r>
            <a:r>
              <a:rPr lang="en-GB" sz="2000" dirty="0" err="1">
                <a:solidFill>
                  <a:schemeClr val="accent6">
                    <a:lumMod val="50000"/>
                  </a:schemeClr>
                </a:solidFill>
                <a:sym typeface="Wingdings" pitchFamily="2" charset="2"/>
              </a:rPr>
              <a:t>Oceanica</a:t>
            </a:r>
            <a:r>
              <a:rPr lang="en-GB" sz="2000" dirty="0">
                <a:solidFill>
                  <a:schemeClr val="accent6">
                    <a:lumMod val="50000"/>
                  </a:schemeClr>
                </a:solidFill>
                <a:sym typeface="Wingdings" pitchFamily="2" charset="2"/>
              </a:rPr>
              <a:t>: 7 km</a:t>
            </a:r>
          </a:p>
          <a:p>
            <a:pPr marL="361950"/>
            <a:r>
              <a:rPr lang="en-GB" sz="2000" dirty="0">
                <a:solidFill>
                  <a:schemeClr val="accent6">
                    <a:lumMod val="50000"/>
                  </a:schemeClr>
                </a:solidFill>
                <a:sym typeface="Wingdings" pitchFamily="2" charset="2"/>
              </a:rPr>
              <a:t>	- </a:t>
            </a:r>
            <a:r>
              <a:rPr lang="en-GB" sz="2000" dirty="0" err="1">
                <a:solidFill>
                  <a:schemeClr val="accent6">
                    <a:lumMod val="50000"/>
                  </a:schemeClr>
                </a:solidFill>
                <a:sym typeface="Wingdings" pitchFamily="2" charset="2"/>
              </a:rPr>
              <a:t>Continentale</a:t>
            </a:r>
            <a:r>
              <a:rPr lang="en-GB" sz="2000" dirty="0">
                <a:solidFill>
                  <a:schemeClr val="accent6">
                    <a:lumMod val="50000"/>
                  </a:schemeClr>
                </a:solidFill>
                <a:sym typeface="Wingdings" pitchFamily="2" charset="2"/>
              </a:rPr>
              <a:t>: 20-65 km</a:t>
            </a:r>
          </a:p>
          <a:p>
            <a:pPr marL="361950"/>
            <a:r>
              <a:rPr lang="en-GB" sz="2000" dirty="0">
                <a:solidFill>
                  <a:schemeClr val="accent6">
                    <a:lumMod val="50000"/>
                  </a:schemeClr>
                </a:solidFill>
                <a:sym typeface="Wingdings" pitchFamily="2" charset="2"/>
              </a:rPr>
              <a:t>	  </a:t>
            </a:r>
            <a:r>
              <a:rPr lang="en-GB" dirty="0">
                <a:solidFill>
                  <a:schemeClr val="accent6">
                    <a:lumMod val="50000"/>
                  </a:schemeClr>
                </a:solidFill>
                <a:sym typeface="Wingdings" pitchFamily="2" charset="2"/>
              </a:rPr>
              <a:t>(</a:t>
            </a:r>
            <a:r>
              <a:rPr lang="en-GB" dirty="0" err="1">
                <a:solidFill>
                  <a:schemeClr val="accent6">
                    <a:lumMod val="50000"/>
                  </a:schemeClr>
                </a:solidFill>
                <a:sym typeface="Wingdings" pitchFamily="2" charset="2"/>
              </a:rPr>
              <a:t>struttura</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solida</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ed</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elastica</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alle</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deformazioni</a:t>
            </a:r>
            <a:r>
              <a:rPr lang="en-GB" dirty="0">
                <a:solidFill>
                  <a:schemeClr val="accent6">
                    <a:lumMod val="50000"/>
                  </a:schemeClr>
                </a:solidFill>
                <a:sym typeface="Wingdings" pitchFamily="2" charset="2"/>
              </a:rPr>
              <a:t>)</a:t>
            </a:r>
            <a:endParaRPr lang="en-GB" sz="2000" dirty="0">
              <a:solidFill>
                <a:schemeClr val="accent6">
                  <a:lumMod val="50000"/>
                </a:schemeClr>
              </a:solidFill>
              <a:sym typeface="Wingdings" pitchFamily="2" charset="2"/>
            </a:endParaRPr>
          </a:p>
          <a:p>
            <a:pPr marL="361950"/>
            <a:endParaRPr lang="en-GB" sz="2000" dirty="0">
              <a:solidFill>
                <a:schemeClr val="accent6">
                  <a:lumMod val="50000"/>
                </a:schemeClr>
              </a:solidFill>
              <a:sym typeface="Wingdings" pitchFamily="2" charset="2"/>
            </a:endParaRPr>
          </a:p>
          <a:p>
            <a:pPr marL="361950" indent="-361950">
              <a:buFont typeface="Wingdings" pitchFamily="2" charset="2"/>
              <a:buChar char="Ø"/>
            </a:pPr>
            <a:r>
              <a:rPr lang="en-GB" sz="2000" dirty="0" err="1">
                <a:solidFill>
                  <a:schemeClr val="accent6">
                    <a:lumMod val="50000"/>
                  </a:schemeClr>
                </a:solidFill>
                <a:sym typeface="Wingdings" pitchFamily="2" charset="2"/>
              </a:rPr>
              <a:t>Discontinuità</a:t>
            </a:r>
            <a:r>
              <a:rPr lang="en-GB" sz="2000" dirty="0">
                <a:solidFill>
                  <a:schemeClr val="accent6">
                    <a:lumMod val="50000"/>
                  </a:schemeClr>
                </a:solidFill>
                <a:sym typeface="Wingdings" pitchFamily="2" charset="2"/>
              </a:rPr>
              <a:t> </a:t>
            </a:r>
            <a:r>
              <a:rPr lang="en-GB" sz="2000" dirty="0" err="1">
                <a:solidFill>
                  <a:schemeClr val="accent6">
                    <a:lumMod val="50000"/>
                  </a:schemeClr>
                </a:solidFill>
                <a:sym typeface="Wingdings" pitchFamily="2" charset="2"/>
              </a:rPr>
              <a:t>di</a:t>
            </a:r>
            <a:r>
              <a:rPr lang="en-GB" sz="2000" dirty="0">
                <a:solidFill>
                  <a:schemeClr val="accent6">
                    <a:lumMod val="50000"/>
                  </a:schemeClr>
                </a:solidFill>
                <a:sym typeface="Wingdings" pitchFamily="2" charset="2"/>
              </a:rPr>
              <a:t> </a:t>
            </a:r>
            <a:r>
              <a:rPr lang="en-GB" sz="2000" dirty="0" err="1">
                <a:solidFill>
                  <a:schemeClr val="accent6">
                    <a:lumMod val="50000"/>
                  </a:schemeClr>
                </a:solidFill>
                <a:sym typeface="Wingdings" pitchFamily="2" charset="2"/>
              </a:rPr>
              <a:t>Mohorovic</a:t>
            </a:r>
            <a:endParaRPr lang="en-GB" sz="2000" dirty="0">
              <a:solidFill>
                <a:schemeClr val="accent6">
                  <a:lumMod val="50000"/>
                </a:schemeClr>
              </a:solidFill>
              <a:sym typeface="Wingdings" pitchFamily="2" charset="2"/>
            </a:endParaRPr>
          </a:p>
          <a:p>
            <a:pPr marL="361950" indent="-361950">
              <a:buFont typeface="Arial" pitchFamily="34" charset="0"/>
              <a:buChar char="•"/>
            </a:pPr>
            <a:endParaRPr lang="en-GB" sz="2000" dirty="0">
              <a:solidFill>
                <a:schemeClr val="accent6">
                  <a:lumMod val="50000"/>
                </a:schemeClr>
              </a:solidFill>
              <a:sym typeface="Wingdings" pitchFamily="2" charset="2"/>
            </a:endParaRPr>
          </a:p>
          <a:p>
            <a:pPr marL="361950" indent="-361950">
              <a:buFont typeface="Arial" pitchFamily="34" charset="0"/>
              <a:buChar char="•"/>
            </a:pPr>
            <a:r>
              <a:rPr lang="en-GB" sz="2000" dirty="0" err="1">
                <a:solidFill>
                  <a:schemeClr val="accent6">
                    <a:lumMod val="50000"/>
                  </a:schemeClr>
                </a:solidFill>
                <a:sym typeface="Wingdings" pitchFamily="2" charset="2"/>
              </a:rPr>
              <a:t>Mantello</a:t>
            </a:r>
            <a:r>
              <a:rPr lang="en-GB" sz="2000" dirty="0">
                <a:solidFill>
                  <a:schemeClr val="accent6">
                    <a:lumMod val="50000"/>
                  </a:schemeClr>
                </a:solidFill>
                <a:sym typeface="Wingdings" pitchFamily="2" charset="2"/>
              </a:rPr>
              <a:t> :702900 km</a:t>
            </a:r>
          </a:p>
          <a:p>
            <a:pPr marL="361950" indent="-361950"/>
            <a:r>
              <a:rPr lang="en-GB" sz="2000" dirty="0">
                <a:solidFill>
                  <a:schemeClr val="accent6">
                    <a:lumMod val="50000"/>
                  </a:schemeClr>
                </a:solidFill>
                <a:sym typeface="Wingdings" pitchFamily="2" charset="2"/>
              </a:rPr>
              <a:t>		- </a:t>
            </a:r>
            <a:r>
              <a:rPr lang="en-GB" sz="2000" dirty="0" err="1">
                <a:solidFill>
                  <a:schemeClr val="accent6">
                    <a:lumMod val="50000"/>
                  </a:schemeClr>
                </a:solidFill>
                <a:sym typeface="Wingdings" pitchFamily="2" charset="2"/>
              </a:rPr>
              <a:t>Astenosfera</a:t>
            </a:r>
            <a:r>
              <a:rPr lang="en-GB" sz="2000" dirty="0">
                <a:solidFill>
                  <a:schemeClr val="accent6">
                    <a:lumMod val="50000"/>
                  </a:schemeClr>
                </a:solidFill>
                <a:sym typeface="Wingdings" pitchFamily="2" charset="2"/>
              </a:rPr>
              <a:t>: 70350 km </a:t>
            </a:r>
          </a:p>
          <a:p>
            <a:pPr marL="361950" indent="-361950"/>
            <a:r>
              <a:rPr lang="en-GB" sz="2000" dirty="0">
                <a:solidFill>
                  <a:schemeClr val="accent6">
                    <a:lumMod val="50000"/>
                  </a:schemeClr>
                </a:solidFill>
                <a:sym typeface="Wingdings" pitchFamily="2" charset="2"/>
              </a:rPr>
              <a:t>		</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stato</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parzialmente</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fuso</a:t>
            </a:r>
            <a:r>
              <a:rPr lang="en-GB" dirty="0">
                <a:solidFill>
                  <a:schemeClr val="accent6">
                    <a:lumMod val="50000"/>
                  </a:schemeClr>
                </a:solidFill>
                <a:sym typeface="Wingdings" pitchFamily="2" charset="2"/>
              </a:rPr>
              <a:t>)</a:t>
            </a:r>
            <a:endParaRPr lang="en-GB" sz="2000" dirty="0">
              <a:solidFill>
                <a:schemeClr val="accent6">
                  <a:lumMod val="50000"/>
                </a:schemeClr>
              </a:solidFill>
              <a:sym typeface="Wingdings" pitchFamily="2" charset="2"/>
            </a:endParaRPr>
          </a:p>
          <a:p>
            <a:pPr marL="361950" indent="-361950"/>
            <a:r>
              <a:rPr lang="en-GB" sz="2000" dirty="0">
                <a:solidFill>
                  <a:schemeClr val="accent6">
                    <a:lumMod val="50000"/>
                  </a:schemeClr>
                </a:solidFill>
                <a:sym typeface="Wingdings" pitchFamily="2" charset="2"/>
              </a:rPr>
              <a:t>		- </a:t>
            </a:r>
            <a:r>
              <a:rPr lang="en-GB" sz="2000" dirty="0" err="1">
                <a:solidFill>
                  <a:schemeClr val="accent6">
                    <a:lumMod val="50000"/>
                  </a:schemeClr>
                </a:solidFill>
                <a:sym typeface="Wingdings" pitchFamily="2" charset="2"/>
              </a:rPr>
              <a:t>Mesosfera</a:t>
            </a:r>
            <a:r>
              <a:rPr lang="en-GB" sz="2000" dirty="0">
                <a:solidFill>
                  <a:schemeClr val="accent6">
                    <a:lumMod val="50000"/>
                  </a:schemeClr>
                </a:solidFill>
                <a:sym typeface="Wingdings" pitchFamily="2" charset="2"/>
              </a:rPr>
              <a:t>: 350 2900 km </a:t>
            </a:r>
          </a:p>
          <a:p>
            <a:pPr marL="361950" indent="-361950"/>
            <a:r>
              <a:rPr lang="en-GB" sz="2000" dirty="0">
                <a:solidFill>
                  <a:schemeClr val="accent6">
                    <a:lumMod val="50000"/>
                  </a:schemeClr>
                </a:solidFill>
                <a:sym typeface="Wingdings" pitchFamily="2" charset="2"/>
              </a:rPr>
              <a:t>		  </a:t>
            </a:r>
            <a:r>
              <a:rPr lang="en-GB" dirty="0">
                <a:solidFill>
                  <a:schemeClr val="accent6">
                    <a:lumMod val="50000"/>
                  </a:schemeClr>
                </a:solidFill>
                <a:sym typeface="Wingdings" pitchFamily="2" charset="2"/>
              </a:rPr>
              <a:t>(</a:t>
            </a:r>
            <a:r>
              <a:rPr lang="en-GB" dirty="0" err="1">
                <a:solidFill>
                  <a:schemeClr val="accent6">
                    <a:lumMod val="50000"/>
                  </a:schemeClr>
                </a:solidFill>
                <a:sym typeface="Wingdings" pitchFamily="2" charset="2"/>
              </a:rPr>
              <a:t>graduale</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aumento</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di</a:t>
            </a:r>
            <a:r>
              <a:rPr lang="en-GB" dirty="0">
                <a:solidFill>
                  <a:schemeClr val="accent6">
                    <a:lumMod val="50000"/>
                  </a:schemeClr>
                </a:solidFill>
                <a:sym typeface="Wingdings" pitchFamily="2" charset="2"/>
              </a:rPr>
              <a:t> </a:t>
            </a:r>
            <a:r>
              <a:rPr lang="en-GB" dirty="0" err="1">
                <a:solidFill>
                  <a:schemeClr val="accent6">
                    <a:lumMod val="50000"/>
                  </a:schemeClr>
                </a:solidFill>
                <a:sym typeface="Wingdings" pitchFamily="2" charset="2"/>
              </a:rPr>
              <a:t>densità</a:t>
            </a:r>
            <a:r>
              <a:rPr lang="en-GB" dirty="0">
                <a:solidFill>
                  <a:schemeClr val="accent6">
                    <a:lumMod val="50000"/>
                  </a:schemeClr>
                </a:solidFill>
                <a:sym typeface="Wingdings" pitchFamily="2" charset="2"/>
              </a:rPr>
              <a:t>)</a:t>
            </a:r>
            <a:endParaRPr lang="en-GB" sz="2000" dirty="0">
              <a:solidFill>
                <a:schemeClr val="accent6">
                  <a:lumMod val="50000"/>
                </a:schemeClr>
              </a:solidFill>
              <a:sym typeface="Wingdings" pitchFamily="2" charset="2"/>
            </a:endParaRPr>
          </a:p>
          <a:p>
            <a:pPr marL="361950" indent="-361950"/>
            <a:endParaRPr lang="en-GB" sz="2000" dirty="0">
              <a:solidFill>
                <a:schemeClr val="accent6">
                  <a:lumMod val="50000"/>
                </a:schemeClr>
              </a:solidFill>
              <a:sym typeface="Wingdings" pitchFamily="2" charset="2"/>
            </a:endParaRPr>
          </a:p>
          <a:p>
            <a:pPr marL="361950" indent="-361950">
              <a:buFont typeface="Wingdings" pitchFamily="2" charset="2"/>
              <a:buChar char="Ø"/>
            </a:pPr>
            <a:r>
              <a:rPr lang="en-GB" sz="2000" dirty="0" err="1">
                <a:solidFill>
                  <a:schemeClr val="accent6">
                    <a:lumMod val="50000"/>
                  </a:schemeClr>
                </a:solidFill>
                <a:sym typeface="Wingdings" pitchFamily="2" charset="2"/>
              </a:rPr>
              <a:t>Discontinuità</a:t>
            </a:r>
            <a:r>
              <a:rPr lang="en-GB" sz="2000" dirty="0">
                <a:solidFill>
                  <a:schemeClr val="accent6">
                    <a:lumMod val="50000"/>
                  </a:schemeClr>
                </a:solidFill>
                <a:sym typeface="Wingdings" pitchFamily="2" charset="2"/>
              </a:rPr>
              <a:t> </a:t>
            </a:r>
            <a:r>
              <a:rPr lang="en-GB" sz="2000" dirty="0" err="1">
                <a:solidFill>
                  <a:schemeClr val="accent6">
                    <a:lumMod val="50000"/>
                  </a:schemeClr>
                </a:solidFill>
                <a:sym typeface="Wingdings" pitchFamily="2" charset="2"/>
              </a:rPr>
              <a:t>di</a:t>
            </a:r>
            <a:r>
              <a:rPr lang="en-GB" sz="2000" dirty="0">
                <a:solidFill>
                  <a:schemeClr val="accent6">
                    <a:lumMod val="50000"/>
                  </a:schemeClr>
                </a:solidFill>
                <a:sym typeface="Wingdings" pitchFamily="2" charset="2"/>
              </a:rPr>
              <a:t> </a:t>
            </a:r>
            <a:r>
              <a:rPr lang="en-GB" sz="2000" dirty="0" err="1">
                <a:solidFill>
                  <a:schemeClr val="accent6">
                    <a:lumMod val="50000"/>
                  </a:schemeClr>
                </a:solidFill>
                <a:sym typeface="Wingdings" pitchFamily="2" charset="2"/>
              </a:rPr>
              <a:t>Gutemberg</a:t>
            </a:r>
            <a:endParaRPr lang="en-GB" sz="2000" dirty="0">
              <a:solidFill>
                <a:schemeClr val="accent6">
                  <a:lumMod val="50000"/>
                </a:schemeClr>
              </a:solidFill>
              <a:sym typeface="Wingdings" pitchFamily="2" charset="2"/>
            </a:endParaRPr>
          </a:p>
          <a:p>
            <a:pPr marL="361950" indent="-361950">
              <a:buFont typeface="Arial" pitchFamily="34" charset="0"/>
              <a:buChar char="•"/>
            </a:pPr>
            <a:r>
              <a:rPr lang="en-GB" sz="2000" dirty="0" err="1">
                <a:solidFill>
                  <a:schemeClr val="accent6">
                    <a:lumMod val="50000"/>
                  </a:schemeClr>
                </a:solidFill>
                <a:sym typeface="Wingdings" pitchFamily="2" charset="2"/>
              </a:rPr>
              <a:t>Nucleo</a:t>
            </a:r>
            <a:r>
              <a:rPr lang="en-GB" sz="2000" dirty="0">
                <a:solidFill>
                  <a:schemeClr val="accent6">
                    <a:lumMod val="50000"/>
                  </a:schemeClr>
                </a:solidFill>
                <a:sym typeface="Wingdings" pitchFamily="2" charset="2"/>
              </a:rPr>
              <a:t> </a:t>
            </a:r>
            <a:r>
              <a:rPr lang="en-GB" sz="2000" dirty="0" err="1">
                <a:solidFill>
                  <a:schemeClr val="accent6">
                    <a:lumMod val="50000"/>
                  </a:schemeClr>
                </a:solidFill>
                <a:sym typeface="Wingdings" pitchFamily="2" charset="2"/>
              </a:rPr>
              <a:t>esterno</a:t>
            </a:r>
            <a:r>
              <a:rPr lang="en-GB" sz="2000" dirty="0">
                <a:solidFill>
                  <a:schemeClr val="accent6">
                    <a:lumMod val="50000"/>
                  </a:schemeClr>
                </a:solidFill>
                <a:sym typeface="Wingdings" pitchFamily="2" charset="2"/>
              </a:rPr>
              <a:t>: 29005150km</a:t>
            </a:r>
          </a:p>
          <a:p>
            <a:pPr marL="361950" indent="-361950">
              <a:buFont typeface="Wingdings" pitchFamily="2" charset="2"/>
              <a:buChar char="Ø"/>
            </a:pPr>
            <a:r>
              <a:rPr lang="en-GB" sz="2000" dirty="0" err="1">
                <a:solidFill>
                  <a:schemeClr val="accent6">
                    <a:lumMod val="50000"/>
                  </a:schemeClr>
                </a:solidFill>
                <a:sym typeface="Wingdings" pitchFamily="2" charset="2"/>
              </a:rPr>
              <a:t>Discontinuità</a:t>
            </a:r>
            <a:r>
              <a:rPr lang="en-GB" sz="2000" dirty="0">
                <a:solidFill>
                  <a:schemeClr val="accent6">
                    <a:lumMod val="50000"/>
                  </a:schemeClr>
                </a:solidFill>
                <a:sym typeface="Wingdings" pitchFamily="2" charset="2"/>
              </a:rPr>
              <a:t> </a:t>
            </a:r>
            <a:r>
              <a:rPr lang="en-GB" sz="2000" dirty="0" err="1">
                <a:solidFill>
                  <a:schemeClr val="accent6">
                    <a:lumMod val="50000"/>
                  </a:schemeClr>
                </a:solidFill>
                <a:sym typeface="Wingdings" pitchFamily="2" charset="2"/>
              </a:rPr>
              <a:t>di</a:t>
            </a:r>
            <a:r>
              <a:rPr lang="en-GB" sz="2000" dirty="0">
                <a:solidFill>
                  <a:schemeClr val="accent6">
                    <a:lumMod val="50000"/>
                  </a:schemeClr>
                </a:solidFill>
                <a:sym typeface="Wingdings" pitchFamily="2" charset="2"/>
              </a:rPr>
              <a:t> </a:t>
            </a:r>
            <a:r>
              <a:rPr lang="en-GB" sz="2000" dirty="0" err="1">
                <a:solidFill>
                  <a:schemeClr val="accent6">
                    <a:lumMod val="50000"/>
                  </a:schemeClr>
                </a:solidFill>
                <a:sym typeface="Wingdings" pitchFamily="2" charset="2"/>
              </a:rPr>
              <a:t>Lehamann</a:t>
            </a:r>
            <a:endParaRPr lang="en-GB" sz="2000" dirty="0">
              <a:solidFill>
                <a:schemeClr val="accent6">
                  <a:lumMod val="50000"/>
                </a:schemeClr>
              </a:solidFill>
              <a:sym typeface="Wingdings" pitchFamily="2" charset="2"/>
            </a:endParaRPr>
          </a:p>
          <a:p>
            <a:pPr marL="361950" indent="-361950">
              <a:buFont typeface="Arial" pitchFamily="34" charset="0"/>
              <a:buChar char="•"/>
            </a:pPr>
            <a:r>
              <a:rPr lang="en-GB" sz="2000" dirty="0" err="1">
                <a:solidFill>
                  <a:schemeClr val="accent6">
                    <a:lumMod val="50000"/>
                  </a:schemeClr>
                </a:solidFill>
                <a:sym typeface="Wingdings" pitchFamily="2" charset="2"/>
              </a:rPr>
              <a:t>Nucleo</a:t>
            </a:r>
            <a:r>
              <a:rPr lang="en-GB" sz="2000" dirty="0">
                <a:solidFill>
                  <a:schemeClr val="accent6">
                    <a:lumMod val="50000"/>
                  </a:schemeClr>
                </a:solidFill>
                <a:sym typeface="Wingdings" pitchFamily="2" charset="2"/>
              </a:rPr>
              <a:t> interno:51506400 km (4000°C, 3.6 10</a:t>
            </a:r>
            <a:r>
              <a:rPr lang="en-GB" sz="2000" baseline="30000" dirty="0">
                <a:solidFill>
                  <a:schemeClr val="accent6">
                    <a:lumMod val="50000"/>
                  </a:schemeClr>
                </a:solidFill>
                <a:sym typeface="Wingdings" pitchFamily="2" charset="2"/>
              </a:rPr>
              <a:t>6</a:t>
            </a:r>
            <a:r>
              <a:rPr lang="en-GB" sz="2000" dirty="0">
                <a:solidFill>
                  <a:schemeClr val="accent6">
                    <a:lumMod val="50000"/>
                  </a:schemeClr>
                </a:solidFill>
                <a:sym typeface="Wingdings" pitchFamily="2" charset="2"/>
              </a:rPr>
              <a:t> b</a:t>
            </a:r>
            <a:r>
              <a:rPr lang="en-GB" sz="2000" dirty="0">
                <a:sym typeface="Wingdings" pitchFamily="2" charset="2"/>
              </a:rPr>
              <a:t>ar)</a:t>
            </a:r>
          </a:p>
          <a:p>
            <a:pPr marL="361950" indent="-361950"/>
            <a:r>
              <a:rPr lang="en-GB" dirty="0">
                <a:sym typeface="Wingdings" pitchFamily="2" charset="2"/>
              </a:rPr>
              <a:t>	</a:t>
            </a:r>
          </a:p>
          <a:p>
            <a:pPr marL="361950" indent="-361950"/>
            <a:r>
              <a:rPr lang="en-GB" dirty="0">
                <a:sym typeface="Wingdings" pitchFamily="2" charset="2"/>
              </a:rPr>
              <a:t>	</a:t>
            </a:r>
          </a:p>
          <a:p>
            <a:pPr marL="361950"/>
            <a:endParaRPr lang="en-GB" dirty="0">
              <a:sym typeface="Wingdings" pitchFamily="2" charset="2"/>
            </a:endParaRPr>
          </a:p>
          <a:p>
            <a:endParaRPr lang="en-GB" dirty="0"/>
          </a:p>
        </p:txBody>
      </p:sp>
      <p:sp>
        <p:nvSpPr>
          <p:cNvPr id="4" name="CasellaDiTesto 3"/>
          <p:cNvSpPr txBox="1"/>
          <p:nvPr/>
        </p:nvSpPr>
        <p:spPr>
          <a:xfrm>
            <a:off x="714348" y="285728"/>
            <a:ext cx="3031599" cy="369332"/>
          </a:xfrm>
          <a:prstGeom prst="rect">
            <a:avLst/>
          </a:prstGeom>
          <a:noFill/>
        </p:spPr>
        <p:txBody>
          <a:bodyPr wrap="none" rtlCol="0">
            <a:spAutoFit/>
          </a:bodyPr>
          <a:lstStyle/>
          <a:p>
            <a:r>
              <a:rPr lang="en-GB" b="1" dirty="0" err="1">
                <a:solidFill>
                  <a:schemeClr val="accent6">
                    <a:lumMod val="50000"/>
                  </a:schemeClr>
                </a:solidFill>
              </a:rPr>
              <a:t>Conformazione</a:t>
            </a:r>
            <a:r>
              <a:rPr lang="en-GB" b="1" dirty="0">
                <a:solidFill>
                  <a:schemeClr val="accent6">
                    <a:lumMod val="50000"/>
                  </a:schemeClr>
                </a:solidFill>
              </a:rPr>
              <a:t> </a:t>
            </a:r>
            <a:r>
              <a:rPr lang="en-GB" b="1" dirty="0" err="1">
                <a:solidFill>
                  <a:schemeClr val="accent6">
                    <a:lumMod val="50000"/>
                  </a:schemeClr>
                </a:solidFill>
              </a:rPr>
              <a:t>della</a:t>
            </a:r>
            <a:r>
              <a:rPr lang="en-GB" b="1" dirty="0">
                <a:solidFill>
                  <a:schemeClr val="accent6">
                    <a:lumMod val="50000"/>
                  </a:schemeClr>
                </a:solidFill>
              </a:rPr>
              <a:t> terra</a:t>
            </a:r>
          </a:p>
        </p:txBody>
      </p:sp>
      <p:sp>
        <p:nvSpPr>
          <p:cNvPr id="7" name="Segnaposto numero diapositiva 3"/>
          <p:cNvSpPr>
            <a:spLocks noGrp="1"/>
          </p:cNvSpPr>
          <p:nvPr>
            <p:ph type="sldNum" sz="quarter" idx="10"/>
          </p:nvPr>
        </p:nvSpPr>
        <p:spPr>
          <a:xfrm>
            <a:off x="8675688" y="260350"/>
            <a:ext cx="1362075" cy="244475"/>
          </a:xfrm>
        </p:spPr>
        <p:txBody>
          <a:bodyPr/>
          <a:lstStyle/>
          <a:p>
            <a:fld id="{C01A5566-B6D6-4560-B0D2-04E4F2B44467}" type="slidenum">
              <a:rPr lang="it-IT" smtClean="0"/>
              <a:pPr/>
              <a:t>64</a:t>
            </a:fld>
            <a:endParaRPr lang="it-IT" dirty="0"/>
          </a:p>
        </p:txBody>
      </p:sp>
    </p:spTree>
    <p:extLst>
      <p:ext uri="{BB962C8B-B14F-4D97-AF65-F5344CB8AC3E}">
        <p14:creationId xmlns:p14="http://schemas.microsoft.com/office/powerpoint/2010/main" val="82227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142875"/>
            <a:ext cx="6661174" cy="838200"/>
          </a:xfrm>
        </p:spPr>
        <p:txBody>
          <a:bodyPr/>
          <a:lstStyle/>
          <a:p>
            <a:r>
              <a:rPr lang="it-IT" dirty="0"/>
              <a:t>Schema Ciclo a Vapore</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7</a:t>
            </a:fld>
            <a:endParaRPr lang="it-IT"/>
          </a:p>
        </p:txBody>
      </p:sp>
      <p:pic>
        <p:nvPicPr>
          <p:cNvPr id="11" name="Picture 2" descr="Risultati immagini per steam power plant lay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49543"/>
            <a:ext cx="8280920" cy="5308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3547" y="6088155"/>
            <a:ext cx="9110999" cy="369332"/>
          </a:xfrm>
          <a:prstGeom prst="rect">
            <a:avLst/>
          </a:prstGeom>
          <a:noFill/>
        </p:spPr>
        <p:txBody>
          <a:bodyPr wrap="square" rtlCol="0">
            <a:spAutoFit/>
          </a:bodyPr>
          <a:lstStyle/>
          <a:p>
            <a:pPr algn="ctr"/>
            <a:r>
              <a:rPr lang="it-IT" b="1" dirty="0">
                <a:solidFill>
                  <a:srgbClr val="002060"/>
                </a:solidFill>
              </a:rPr>
              <a:t>Impianto Subcritico (Pmax=150 bar, TSH=540°C)+ RH</a:t>
            </a:r>
            <a:endParaRPr lang="en-US" b="1" dirty="0">
              <a:solidFill>
                <a:srgbClr val="002060"/>
              </a:solidFill>
            </a:endParaRPr>
          </a:p>
        </p:txBody>
      </p:sp>
      <p:sp>
        <p:nvSpPr>
          <p:cNvPr id="6" name="Rectangle 5"/>
          <p:cNvSpPr/>
          <p:nvPr/>
        </p:nvSpPr>
        <p:spPr>
          <a:xfrm>
            <a:off x="611560" y="411486"/>
            <a:ext cx="9111588" cy="369332"/>
          </a:xfrm>
          <a:prstGeom prst="rect">
            <a:avLst/>
          </a:prstGeom>
        </p:spPr>
        <p:txBody>
          <a:bodyPr wrap="square">
            <a:spAutoFit/>
          </a:bodyPr>
          <a:lstStyle/>
          <a:p>
            <a:r>
              <a:rPr lang="en-US" b="1" dirty="0" err="1">
                <a:solidFill>
                  <a:srgbClr val="002060"/>
                </a:solidFill>
              </a:rPr>
              <a:t>Impianto</a:t>
            </a:r>
            <a:r>
              <a:rPr lang="en-US" b="1" dirty="0">
                <a:solidFill>
                  <a:srgbClr val="002060"/>
                </a:solidFill>
              </a:rPr>
              <a:t> a </a:t>
            </a:r>
            <a:r>
              <a:rPr lang="en-US" b="1" dirty="0" err="1">
                <a:solidFill>
                  <a:srgbClr val="002060"/>
                </a:solidFill>
              </a:rPr>
              <a:t>Vapore</a:t>
            </a:r>
            <a:r>
              <a:rPr lang="en-US" b="1" dirty="0">
                <a:solidFill>
                  <a:srgbClr val="002060"/>
                </a:solidFill>
              </a:rPr>
              <a:t>: https://www.youtube.com/watch?v=IdPTuwKEfmA</a:t>
            </a:r>
          </a:p>
        </p:txBody>
      </p:sp>
    </p:spTree>
    <p:extLst>
      <p:ext uri="{BB962C8B-B14F-4D97-AF65-F5344CB8AC3E}">
        <p14:creationId xmlns:p14="http://schemas.microsoft.com/office/powerpoint/2010/main" val="325164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142875"/>
            <a:ext cx="6661174" cy="838200"/>
          </a:xfrm>
        </p:spPr>
        <p:txBody>
          <a:bodyPr/>
          <a:lstStyle/>
          <a:p>
            <a:r>
              <a:rPr lang="it-IT" dirty="0"/>
              <a:t>Schema Impianto Reale 2 RH + 10 Rig</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8</a:t>
            </a:fld>
            <a:endParaRPr lang="it-IT"/>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35721"/>
            <a:ext cx="8101930" cy="5867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bwMode="auto">
          <a:xfrm>
            <a:off x="7396078" y="3780096"/>
            <a:ext cx="792088" cy="792088"/>
          </a:xfrm>
          <a:prstGeom prst="ellipse">
            <a:avLst/>
          </a:prstGeom>
          <a:noFill/>
          <a:ln w="38100" cap="flat" cmpd="sng" algn="ctr">
            <a:solidFill>
              <a:srgbClr val="66CCFF"/>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5" name="Rounded Rectangle 4"/>
          <p:cNvSpPr/>
          <p:nvPr/>
        </p:nvSpPr>
        <p:spPr bwMode="auto">
          <a:xfrm>
            <a:off x="323528" y="5661248"/>
            <a:ext cx="2952328" cy="841912"/>
          </a:xfrm>
          <a:prstGeom prst="roundRect">
            <a:avLst/>
          </a:prstGeom>
          <a:noFill/>
          <a:ln w="25400" cap="flat" cmpd="sng" algn="ctr">
            <a:solidFill>
              <a:srgbClr val="FF99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0" name="Rounded Rectangle 9"/>
          <p:cNvSpPr/>
          <p:nvPr/>
        </p:nvSpPr>
        <p:spPr bwMode="auto">
          <a:xfrm>
            <a:off x="4427984" y="5661248"/>
            <a:ext cx="2952328" cy="841912"/>
          </a:xfrm>
          <a:prstGeom prst="roundRect">
            <a:avLst/>
          </a:prstGeom>
          <a:noFill/>
          <a:ln w="25400" cap="flat" cmpd="sng" algn="ctr">
            <a:solidFill>
              <a:srgbClr val="FFFF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1" name="Rounded Rectangle 10"/>
          <p:cNvSpPr/>
          <p:nvPr/>
        </p:nvSpPr>
        <p:spPr bwMode="auto">
          <a:xfrm>
            <a:off x="3483344" y="5617062"/>
            <a:ext cx="692163" cy="548242"/>
          </a:xfrm>
          <a:prstGeom prst="roundRect">
            <a:avLst/>
          </a:prstGeom>
          <a:noFill/>
          <a:ln w="25400" cap="flat" cmpd="sng" algn="ctr">
            <a:solidFill>
              <a:srgbClr val="FFC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6" name="Rounded Rectangle 5"/>
          <p:cNvSpPr/>
          <p:nvPr/>
        </p:nvSpPr>
        <p:spPr bwMode="auto">
          <a:xfrm>
            <a:off x="1259632" y="1124744"/>
            <a:ext cx="5544616" cy="720080"/>
          </a:xfrm>
          <a:prstGeom prst="roundRect">
            <a:avLst/>
          </a:prstGeom>
          <a:noFill/>
          <a:ln w="25400" cap="flat" cmpd="sng" algn="ctr">
            <a:solidFill>
              <a:schemeClr val="bg2"/>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7" name="Rounded Rectangle 6"/>
          <p:cNvSpPr/>
          <p:nvPr/>
        </p:nvSpPr>
        <p:spPr bwMode="auto">
          <a:xfrm>
            <a:off x="1299387" y="2412937"/>
            <a:ext cx="576064" cy="165618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9" name="Rectangle 8"/>
          <p:cNvSpPr/>
          <p:nvPr/>
        </p:nvSpPr>
        <p:spPr bwMode="auto">
          <a:xfrm>
            <a:off x="7164288" y="3045107"/>
            <a:ext cx="504056" cy="288032"/>
          </a:xfrm>
          <a:prstGeom prst="rect">
            <a:avLst/>
          </a:prstGeom>
          <a:noFill/>
          <a:ln w="3810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2" name="Trapezoid 11"/>
          <p:cNvSpPr/>
          <p:nvPr/>
        </p:nvSpPr>
        <p:spPr bwMode="auto">
          <a:xfrm rot="5400000">
            <a:off x="2820179" y="3000930"/>
            <a:ext cx="507808" cy="348338"/>
          </a:xfrm>
          <a:prstGeom prst="trapezoid">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6" name="Trapezoid 15"/>
          <p:cNvSpPr/>
          <p:nvPr/>
        </p:nvSpPr>
        <p:spPr bwMode="auto">
          <a:xfrm rot="5400000">
            <a:off x="4048066" y="3008878"/>
            <a:ext cx="507808" cy="348338"/>
          </a:xfrm>
          <a:prstGeom prst="trapezoid">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7" name="Trapezoid 16"/>
          <p:cNvSpPr/>
          <p:nvPr/>
        </p:nvSpPr>
        <p:spPr bwMode="auto">
          <a:xfrm rot="16200000">
            <a:off x="4830856" y="3002258"/>
            <a:ext cx="507808" cy="348338"/>
          </a:xfrm>
          <a:prstGeom prst="trapezoid">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8" name="Trapezoid 17"/>
          <p:cNvSpPr/>
          <p:nvPr/>
        </p:nvSpPr>
        <p:spPr bwMode="auto">
          <a:xfrm rot="16200000">
            <a:off x="6562350" y="3004680"/>
            <a:ext cx="507808" cy="348338"/>
          </a:xfrm>
          <a:prstGeom prst="trapezoid">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19" name="Trapezoid 18"/>
          <p:cNvSpPr/>
          <p:nvPr/>
        </p:nvSpPr>
        <p:spPr bwMode="auto">
          <a:xfrm rot="5400000">
            <a:off x="6208755" y="3013962"/>
            <a:ext cx="507808" cy="348338"/>
          </a:xfrm>
          <a:prstGeom prst="trapezoid">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20" name="Oval 19"/>
          <p:cNvSpPr/>
          <p:nvPr/>
        </p:nvSpPr>
        <p:spPr bwMode="auto">
          <a:xfrm>
            <a:off x="3718111" y="6149402"/>
            <a:ext cx="209788" cy="198022"/>
          </a:xfrm>
          <a:prstGeom prst="ellipse">
            <a:avLst/>
          </a:prstGeom>
          <a:noFill/>
          <a:ln w="38100" cap="flat" cmpd="sng" algn="ctr">
            <a:solidFill>
              <a:srgbClr val="996633"/>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
        <p:nvSpPr>
          <p:cNvPr id="21" name="Oval 20"/>
          <p:cNvSpPr/>
          <p:nvPr/>
        </p:nvSpPr>
        <p:spPr bwMode="auto">
          <a:xfrm>
            <a:off x="7668344" y="4781250"/>
            <a:ext cx="209788" cy="198022"/>
          </a:xfrm>
          <a:prstGeom prst="ellipse">
            <a:avLst/>
          </a:prstGeom>
          <a:noFill/>
          <a:ln w="38100" cap="flat" cmpd="sng" algn="ctr">
            <a:solidFill>
              <a:srgbClr val="996633"/>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452438" marR="0" indent="-1588"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rgbClr val="2C5986"/>
              </a:solidFill>
              <a:effectLst/>
              <a:latin typeface="Arial" charset="0"/>
            </a:endParaRPr>
          </a:p>
        </p:txBody>
      </p:sp>
    </p:spTree>
    <p:extLst>
      <p:ext uri="{BB962C8B-B14F-4D97-AF65-F5344CB8AC3E}">
        <p14:creationId xmlns:p14="http://schemas.microsoft.com/office/powerpoint/2010/main" val="1648516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Risultati immagini per air cooled condenser"/>
          <p:cNvPicPr>
            <a:picLocks noChangeAspect="1" noChangeArrowheads="1"/>
          </p:cNvPicPr>
          <p:nvPr/>
        </p:nvPicPr>
        <p:blipFill rotWithShape="1">
          <a:blip r:embed="rId2">
            <a:extLst>
              <a:ext uri="{28A0092B-C50C-407E-A947-70E740481C1C}">
                <a14:useLocalDpi xmlns:a14="http://schemas.microsoft.com/office/drawing/2010/main" val="0"/>
              </a:ext>
            </a:extLst>
          </a:blip>
          <a:srcRect l="3144" r="4520" b="9953"/>
          <a:stretch/>
        </p:blipFill>
        <p:spPr bwMode="auto">
          <a:xfrm>
            <a:off x="0" y="881190"/>
            <a:ext cx="2913168" cy="2260151"/>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a:xfrm>
            <a:off x="719138" y="239883"/>
            <a:ext cx="5943600" cy="441747"/>
          </a:xfrm>
        </p:spPr>
        <p:txBody>
          <a:bodyPr/>
          <a:lstStyle/>
          <a:p>
            <a:r>
              <a:rPr lang="it-IT" dirty="0"/>
              <a:t>Condensatori</a:t>
            </a:r>
          </a:p>
        </p:txBody>
      </p:sp>
      <p:sp>
        <p:nvSpPr>
          <p:cNvPr id="4" name="Segnaposto numero diapositiva 3"/>
          <p:cNvSpPr>
            <a:spLocks noGrp="1"/>
          </p:cNvSpPr>
          <p:nvPr>
            <p:ph type="sldNum" sz="quarter" idx="10"/>
          </p:nvPr>
        </p:nvSpPr>
        <p:spPr/>
        <p:txBody>
          <a:bodyPr/>
          <a:lstStyle/>
          <a:p>
            <a:fld id="{C01A5566-B6D6-4560-B0D2-04E4F2B44467}" type="slidenum">
              <a:rPr lang="it-IT" smtClean="0"/>
              <a:pPr/>
              <a:t>9</a:t>
            </a:fld>
            <a:endParaRPr lang="it-IT"/>
          </a:p>
        </p:txBody>
      </p:sp>
      <p:pic>
        <p:nvPicPr>
          <p:cNvPr id="58373" name="Picture 5" descr="http://upload.wikimedia.org/wikipedia/commons/8/8b/Surface_Condenser.png"/>
          <p:cNvPicPr>
            <a:picLocks noChangeAspect="1" noChangeArrowheads="1"/>
          </p:cNvPicPr>
          <p:nvPr/>
        </p:nvPicPr>
        <p:blipFill>
          <a:blip r:embed="rId3" cstate="print"/>
          <a:srcRect/>
          <a:stretch>
            <a:fillRect/>
          </a:stretch>
        </p:blipFill>
        <p:spPr bwMode="auto">
          <a:xfrm>
            <a:off x="3145039" y="931363"/>
            <a:ext cx="2808312" cy="2030869"/>
          </a:xfrm>
          <a:prstGeom prst="rect">
            <a:avLst/>
          </a:prstGeom>
          <a:noFill/>
        </p:spPr>
      </p:pic>
      <p:pic>
        <p:nvPicPr>
          <p:cNvPr id="58375" name="Picture 7" descr="http://whatiswatertreatment.files.wordpress.com/2011/08/cooling-towers-nice.jpg"/>
          <p:cNvPicPr>
            <a:picLocks noChangeAspect="1" noChangeArrowheads="1"/>
          </p:cNvPicPr>
          <p:nvPr/>
        </p:nvPicPr>
        <p:blipFill>
          <a:blip r:embed="rId4" cstate="print"/>
          <a:srcRect/>
          <a:stretch>
            <a:fillRect/>
          </a:stretch>
        </p:blipFill>
        <p:spPr bwMode="auto">
          <a:xfrm>
            <a:off x="6394781" y="874307"/>
            <a:ext cx="2734182" cy="2050637"/>
          </a:xfrm>
          <a:prstGeom prst="rect">
            <a:avLst/>
          </a:prstGeom>
          <a:noFill/>
        </p:spPr>
      </p:pic>
      <p:sp>
        <p:nvSpPr>
          <p:cNvPr id="10" name="CasellaDiTesto 9"/>
          <p:cNvSpPr txBox="1"/>
          <p:nvPr/>
        </p:nvSpPr>
        <p:spPr>
          <a:xfrm>
            <a:off x="107504" y="3114136"/>
            <a:ext cx="2736304" cy="1323439"/>
          </a:xfrm>
          <a:prstGeom prst="rect">
            <a:avLst/>
          </a:prstGeom>
          <a:noFill/>
        </p:spPr>
        <p:txBody>
          <a:bodyPr wrap="square" rtlCol="0">
            <a:spAutoFit/>
          </a:bodyPr>
          <a:lstStyle/>
          <a:p>
            <a:pPr>
              <a:buFont typeface="Arial" pitchFamily="34" charset="0"/>
              <a:buChar char="•"/>
            </a:pPr>
            <a:r>
              <a:rPr lang="it-IT" sz="1600" b="1" i="1" u="sng" dirty="0">
                <a:solidFill>
                  <a:srgbClr val="002060"/>
                </a:solidFill>
              </a:rPr>
              <a:t> Condensatore ad aria</a:t>
            </a:r>
          </a:p>
          <a:p>
            <a:pPr>
              <a:buFont typeface="Arial" pitchFamily="34" charset="0"/>
              <a:buChar char="•"/>
            </a:pPr>
            <a:r>
              <a:rPr lang="it-IT" sz="1600" dirty="0">
                <a:solidFill>
                  <a:srgbClr val="002060"/>
                </a:solidFill>
              </a:rPr>
              <a:t> Grandi superfici</a:t>
            </a:r>
          </a:p>
          <a:p>
            <a:pPr>
              <a:buFont typeface="Arial" pitchFamily="34" charset="0"/>
              <a:buChar char="•"/>
            </a:pPr>
            <a:r>
              <a:rPr lang="it-IT" sz="1600" dirty="0">
                <a:solidFill>
                  <a:srgbClr val="002060"/>
                </a:solidFill>
              </a:rPr>
              <a:t> Necessità di un ventilatore</a:t>
            </a:r>
          </a:p>
          <a:p>
            <a:pPr>
              <a:buFont typeface="Arial" pitchFamily="34" charset="0"/>
              <a:buChar char="•"/>
            </a:pPr>
            <a:r>
              <a:rPr lang="it-IT" sz="1600" dirty="0">
                <a:solidFill>
                  <a:srgbClr val="002060"/>
                </a:solidFill>
              </a:rPr>
              <a:t> Pressione di condensazione elevata</a:t>
            </a:r>
          </a:p>
        </p:txBody>
      </p:sp>
      <p:sp>
        <p:nvSpPr>
          <p:cNvPr id="11" name="CasellaDiTesto 10"/>
          <p:cNvSpPr txBox="1"/>
          <p:nvPr/>
        </p:nvSpPr>
        <p:spPr>
          <a:xfrm>
            <a:off x="2987824" y="2924944"/>
            <a:ext cx="2952328" cy="1323439"/>
          </a:xfrm>
          <a:prstGeom prst="rect">
            <a:avLst/>
          </a:prstGeom>
          <a:noFill/>
        </p:spPr>
        <p:txBody>
          <a:bodyPr wrap="square" rtlCol="0">
            <a:spAutoFit/>
          </a:bodyPr>
          <a:lstStyle/>
          <a:p>
            <a:pPr>
              <a:buFont typeface="Arial" pitchFamily="34" charset="0"/>
              <a:buChar char="•"/>
            </a:pPr>
            <a:r>
              <a:rPr lang="it-IT" sz="1600" b="1" i="1" u="sng" dirty="0">
                <a:solidFill>
                  <a:srgbClr val="002060"/>
                </a:solidFill>
              </a:rPr>
              <a:t> Condensatore ad acqua</a:t>
            </a:r>
          </a:p>
          <a:p>
            <a:pPr>
              <a:buFont typeface="Arial" pitchFamily="34" charset="0"/>
              <a:buChar char="•"/>
            </a:pPr>
            <a:r>
              <a:rPr lang="it-IT" sz="1600" dirty="0">
                <a:solidFill>
                  <a:srgbClr val="002060"/>
                </a:solidFill>
              </a:rPr>
              <a:t> Richiede disponibilità ingenti portate di acqua (mare, fiumi)</a:t>
            </a:r>
          </a:p>
          <a:p>
            <a:pPr>
              <a:buFont typeface="Arial" pitchFamily="34" charset="0"/>
              <a:buChar char="•"/>
            </a:pPr>
            <a:r>
              <a:rPr lang="it-IT" sz="1600" dirty="0">
                <a:solidFill>
                  <a:srgbClr val="002060"/>
                </a:solidFill>
              </a:rPr>
              <a:t> Rispetto di normative sul rilascio dell’acqua</a:t>
            </a:r>
          </a:p>
        </p:txBody>
      </p:sp>
      <p:sp>
        <p:nvSpPr>
          <p:cNvPr id="12" name="CasellaDiTesto 11"/>
          <p:cNvSpPr txBox="1"/>
          <p:nvPr/>
        </p:nvSpPr>
        <p:spPr>
          <a:xfrm>
            <a:off x="6156176" y="2924944"/>
            <a:ext cx="3275856" cy="338554"/>
          </a:xfrm>
          <a:prstGeom prst="rect">
            <a:avLst/>
          </a:prstGeom>
          <a:noFill/>
        </p:spPr>
        <p:txBody>
          <a:bodyPr wrap="square" rtlCol="0">
            <a:spAutoFit/>
          </a:bodyPr>
          <a:lstStyle/>
          <a:p>
            <a:pPr>
              <a:buFont typeface="Arial" pitchFamily="34" charset="0"/>
              <a:buChar char="•"/>
            </a:pPr>
            <a:r>
              <a:rPr lang="it-IT" sz="1600" b="1" i="1" u="sng" dirty="0">
                <a:solidFill>
                  <a:srgbClr val="002060"/>
                </a:solidFill>
              </a:rPr>
              <a:t> Condensatore a umido Torre</a:t>
            </a:r>
          </a:p>
        </p:txBody>
      </p:sp>
      <p:sp>
        <p:nvSpPr>
          <p:cNvPr id="13" name="CasellaDiTesto 12"/>
          <p:cNvSpPr txBox="1"/>
          <p:nvPr/>
        </p:nvSpPr>
        <p:spPr>
          <a:xfrm>
            <a:off x="6228184" y="3284984"/>
            <a:ext cx="2915816" cy="830997"/>
          </a:xfrm>
          <a:prstGeom prst="rect">
            <a:avLst/>
          </a:prstGeom>
          <a:noFill/>
        </p:spPr>
        <p:txBody>
          <a:bodyPr wrap="square" rtlCol="0">
            <a:spAutoFit/>
          </a:bodyPr>
          <a:lstStyle/>
          <a:p>
            <a:pPr>
              <a:buFont typeface="Arial" pitchFamily="34" charset="0"/>
              <a:buChar char="•"/>
            </a:pPr>
            <a:r>
              <a:rPr lang="it-IT" sz="1600" dirty="0">
                <a:solidFill>
                  <a:srgbClr val="002060"/>
                </a:solidFill>
              </a:rPr>
              <a:t> Trasferimento di calore all’atmosfera basato sull’umidificazione dell’aria</a:t>
            </a:r>
          </a:p>
        </p:txBody>
      </p:sp>
      <p:pic>
        <p:nvPicPr>
          <p:cNvPr id="9218" name="Picture 2" descr="Risultati immagini per air cooled condenser power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 y="4378312"/>
            <a:ext cx="2940918" cy="218608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nduced Draft Cooling Tower Diagram | Cooling Tower Produc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2757" y="4304005"/>
            <a:ext cx="3199672" cy="222885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isultati immagini per water cooled condenser power plant shell tub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13168" y="4328229"/>
            <a:ext cx="2964244" cy="222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32166"/>
      </p:ext>
    </p:extLst>
  </p:cSld>
  <p:clrMapOvr>
    <a:masterClrMapping/>
  </p:clrMapOvr>
</p:sld>
</file>

<file path=ppt/theme/theme1.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452438" marR="0" indent="-1588" algn="l" defTabSz="914400" rtl="0" eaLnBrk="0" fontAlgn="base" latinLnBrk="0" hangingPunct="0">
          <a:lnSpc>
            <a:spcPct val="100000"/>
          </a:lnSpc>
          <a:spcBef>
            <a:spcPct val="20000"/>
          </a:spcBef>
          <a:spcAft>
            <a:spcPct val="0"/>
          </a:spcAft>
          <a:buClrTx/>
          <a:buSzTx/>
          <a:buFontTx/>
          <a:buNone/>
          <a:tabLst/>
          <a:defRPr kumimoji="0" lang="it-IT" altLang="it-IT" sz="1800" b="0" i="0" u="none" strike="noStrike" cap="none" normalizeH="0" baseline="0" smtClean="0">
            <a:ln>
              <a:noFill/>
            </a:ln>
            <a:solidFill>
              <a:srgbClr val="2C5986"/>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452438" marR="0" indent="-1588" algn="l" defTabSz="914400" rtl="0" eaLnBrk="0" fontAlgn="base" latinLnBrk="0" hangingPunct="0">
          <a:lnSpc>
            <a:spcPct val="100000"/>
          </a:lnSpc>
          <a:spcBef>
            <a:spcPct val="20000"/>
          </a:spcBef>
          <a:spcAft>
            <a:spcPct val="0"/>
          </a:spcAft>
          <a:buClrTx/>
          <a:buSzTx/>
          <a:buFontTx/>
          <a:buNone/>
          <a:tabLst/>
          <a:defRPr kumimoji="0" lang="it-IT" altLang="it-IT" sz="1800" b="0" i="0" u="none" strike="noStrike" cap="none" normalizeH="0" baseline="0" smtClean="0">
            <a:ln>
              <a:noFill/>
            </a:ln>
            <a:solidFill>
              <a:srgbClr val="2C5986"/>
            </a:solidFill>
            <a:effectLst/>
            <a:latin typeface="Arial" charset="0"/>
          </a:defRPr>
        </a:defPPr>
      </a:lstStyle>
    </a:lnDef>
  </a:objectDefaults>
  <a:extraClrSchemeLst>
    <a:extraClrScheme>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ruttura predefinita">
  <a:themeElements>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charset="0"/>
          </a:defRPr>
        </a:defPPr>
      </a:lstStyle>
    </a:lnDef>
  </a:objectDefaults>
  <a:extraClrSchemeLst>
    <a:extraClrScheme>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21693</TotalTime>
  <Words>2739</Words>
  <Application>Microsoft Office PowerPoint</Application>
  <PresentationFormat>Presentazione su schermo (4:3)</PresentationFormat>
  <Paragraphs>464</Paragraphs>
  <Slides>64</Slides>
  <Notes>15</Notes>
  <HiddenSlides>0</HiddenSlides>
  <MMClips>0</MMClips>
  <ScaleCrop>false</ScaleCrop>
  <HeadingPairs>
    <vt:vector size="8" baseType="variant">
      <vt:variant>
        <vt:lpstr>Caratteri utilizzati</vt:lpstr>
      </vt:variant>
      <vt:variant>
        <vt:i4>9</vt:i4>
      </vt:variant>
      <vt:variant>
        <vt:lpstr>Tema</vt:lpstr>
      </vt:variant>
      <vt:variant>
        <vt:i4>2</vt:i4>
      </vt:variant>
      <vt:variant>
        <vt:lpstr>Server OLE incorporati</vt:lpstr>
      </vt:variant>
      <vt:variant>
        <vt:i4>3</vt:i4>
      </vt:variant>
      <vt:variant>
        <vt:lpstr>Titoli diapositive</vt:lpstr>
      </vt:variant>
      <vt:variant>
        <vt:i4>64</vt:i4>
      </vt:variant>
    </vt:vector>
  </HeadingPairs>
  <TitlesOfParts>
    <vt:vector size="78" baseType="lpstr">
      <vt:lpstr>Arial</vt:lpstr>
      <vt:lpstr>Calibri</vt:lpstr>
      <vt:lpstr>Minion Web</vt:lpstr>
      <vt:lpstr>Symbol</vt:lpstr>
      <vt:lpstr>Tahoma</vt:lpstr>
      <vt:lpstr>Times</vt:lpstr>
      <vt:lpstr>UniversGT-Light</vt:lpstr>
      <vt:lpstr>Verdana</vt:lpstr>
      <vt:lpstr>Wingdings</vt:lpstr>
      <vt:lpstr>Struttura predefinita</vt:lpstr>
      <vt:lpstr>1_Struttura predefinita</vt:lpstr>
      <vt:lpstr>Equation</vt:lpstr>
      <vt:lpstr>Equazione</vt:lpstr>
      <vt:lpstr>Fotografia Photo Editor</vt:lpstr>
      <vt:lpstr>Presentazione standard di PowerPoint</vt:lpstr>
      <vt:lpstr>Presentazione standard di PowerPoint</vt:lpstr>
      <vt:lpstr>IMPIANTI PER GENERAZIONE ENERGIA ELETTRICA</vt:lpstr>
      <vt:lpstr>COMBUSTIONE</vt:lpstr>
      <vt:lpstr>IMPIANTI PER GENERAZIONE EE</vt:lpstr>
      <vt:lpstr>IMPIANTI PER GENERAZIONE EE</vt:lpstr>
      <vt:lpstr>Schema Ciclo a Vapore</vt:lpstr>
      <vt:lpstr>Schema Impianto Reale 2 RH + 10 Rig</vt:lpstr>
      <vt:lpstr>Condensatori</vt:lpstr>
      <vt:lpstr>TURBINA A VAPORE</vt:lpstr>
      <vt:lpstr>Turbina a Gas</vt:lpstr>
      <vt:lpstr>Presentazione standard di PowerPoint</vt:lpstr>
      <vt:lpstr>Esempio: Turbina a Gas</vt:lpstr>
      <vt:lpstr>Ciclo Combinato</vt:lpstr>
      <vt:lpstr>Ciclo Combinato</vt:lpstr>
      <vt:lpstr>Ciclo Combinato</vt:lpstr>
      <vt:lpstr>Ciclo Combinato Raffreddato ad Aria</vt:lpstr>
      <vt:lpstr>Energia Nucleare</vt:lpstr>
      <vt:lpstr>Presentazione standard di PowerPoint</vt:lpstr>
      <vt:lpstr>ENERGIE RINNOVABILI</vt:lpstr>
      <vt:lpstr>Presentazione standard di PowerPoint</vt:lpstr>
      <vt:lpstr>Energia Idraulica</vt:lpstr>
      <vt:lpstr>Energia Idroelettrica</vt:lpstr>
      <vt:lpstr>Esempio Turbina Idroelettrica (Pelton)</vt:lpstr>
      <vt:lpstr>Energia solare</vt:lpstr>
      <vt:lpstr>Presentazione standard di PowerPoint</vt:lpstr>
      <vt:lpstr>Tipologie di sfruttamento dell’energia solare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Solare termico</vt:lpstr>
      <vt:lpstr>Presentazione standard di PowerPoint</vt:lpstr>
      <vt:lpstr>Schema di impianto «grid-connected»</vt:lpstr>
      <vt:lpstr>Evoluzione delle installazioni in Italia</vt:lpstr>
      <vt:lpstr>Evoluzione delle installazioni in Italia</vt:lpstr>
      <vt:lpstr>Presentazione standard di PowerPoint</vt:lpstr>
      <vt:lpstr>Geotermia</vt:lpstr>
      <vt:lpstr>Presentazione standard di PowerPoint</vt:lpstr>
      <vt:lpstr>Presentazione standard di PowerPoint</vt:lpstr>
      <vt:lpstr>Presentazione standard di PowerPoint</vt:lpstr>
      <vt:lpstr>Biomasse</vt:lpstr>
      <vt:lpstr>OTEC (Ocean Thermal Energy Conversion)</vt:lpstr>
      <vt:lpstr>OTEC (Ocean Thermal Energy Conversion)</vt:lpstr>
      <vt:lpstr>Energia Eolica</vt:lpstr>
      <vt:lpstr>Turbine Eoliche</vt:lpstr>
      <vt:lpstr>Energia Eolica</vt:lpstr>
      <vt:lpstr> Energia Eolica</vt:lpstr>
      <vt:lpstr>Evoluzione nel tempo: eolico</vt:lpstr>
      <vt:lpstr>Evoluzione nel tempo: solare FV</vt:lpstr>
      <vt:lpstr>Presentazione standard di PowerPoint</vt:lpstr>
      <vt:lpstr>Presentazione standard di PowerPoint</vt:lpstr>
      <vt:lpstr>Presentazione standard di PowerPoint</vt:lpstr>
      <vt:lpstr>Presentazione standard di PowerPoint</vt:lpstr>
      <vt:lpstr>Gli obiettivi dell’unione europea: the "20-20-20" targets</vt:lpstr>
      <vt:lpstr>Presentazione standard di PowerPoint</vt:lpstr>
      <vt:lpstr>Presentazione standard di PowerPoint</vt:lpstr>
      <vt:lpstr>Presentazione standard di PowerPoint</vt:lpstr>
      <vt:lpstr>Presentazione standard di PowerPoint</vt:lpstr>
    </vt:vector>
  </TitlesOfParts>
  <Company>siwa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simon</dc:creator>
  <cp:lastModifiedBy>Andrea Giostri</cp:lastModifiedBy>
  <cp:revision>607</cp:revision>
  <cp:lastPrinted>2016-03-08T16:01:06Z</cp:lastPrinted>
  <dcterms:created xsi:type="dcterms:W3CDTF">2003-06-16T09:31:13Z</dcterms:created>
  <dcterms:modified xsi:type="dcterms:W3CDTF">2021-12-15T17:45:48Z</dcterms:modified>
</cp:coreProperties>
</file>